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59" r:id="rId5"/>
    <p:sldId id="266" r:id="rId6"/>
    <p:sldId id="260" r:id="rId7"/>
    <p:sldId id="267" r:id="rId8"/>
    <p:sldId id="261" r:id="rId9"/>
    <p:sldId id="268" r:id="rId10"/>
    <p:sldId id="262" r:id="rId11"/>
    <p:sldId id="263" r:id="rId12"/>
    <p:sldId id="269" r:id="rId13"/>
    <p:sldId id="270" r:id="rId14"/>
    <p:sldId id="264" r:id="rId15"/>
    <p:sldId id="258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Přímá spojnice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ál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28" name="Nadpis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7" name="Zástupný symbol pro datum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2B801-9DC0-457C-AD83-675CDA454CB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0" name="Zástupný symbol pro zápatí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5996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A569E-AE15-4BC9-8DCB-974E86E7008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5697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56FE3-3B85-4961-87A1-8DBEDDB9583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1080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Zástupný symbol pro datum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5A0DF-6970-4F32-B2D7-E291BBCD393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6355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Přímá spojnice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F9184-D109-44C2-ABE1-E804021A458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0316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8B1F8-7D67-4333-8D98-9AF08652B4E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9367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Přímá spojnice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2" name="Zástupný symbol pro obsah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34" name="Zástupný symbol pro obsah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B259C-A8E5-49D3-90FF-B5E3AD227F1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0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" name="Zástupný symbol pro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2847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datum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DC8AA-E152-457D-A843-00579F9D171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4675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2DE72-E004-4A85-8E72-20594CE17F8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8051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ástupný symbol pro obsah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1" name="Nadpis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F4C9E-0B7F-4865-85C6-3B6F4AC3486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Zástupný symbol pro zápatí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4577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5E6D5-E2CD-41F9-939F-A7EF39B868A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Zástupný symbol pro zápatí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5856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text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 smtClean="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fld id="{CA864F8C-1F2C-4740-BE14-7EF6604D26C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77" r:id="rId2"/>
    <p:sldLayoutId id="2147483684" r:id="rId3"/>
    <p:sldLayoutId id="2147483678" r:id="rId4"/>
    <p:sldLayoutId id="2147483685" r:id="rId5"/>
    <p:sldLayoutId id="2147483679" r:id="rId6"/>
    <p:sldLayoutId id="2147483680" r:id="rId7"/>
    <p:sldLayoutId id="2147483686" r:id="rId8"/>
    <p:sldLayoutId id="2147483687" r:id="rId9"/>
    <p:sldLayoutId id="2147483681" r:id="rId10"/>
    <p:sldLayoutId id="214748368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Charlotte_Bront%C3%ABov%C3%A1" TargetMode="External"/><Relationship Id="rId3" Type="http://schemas.openxmlformats.org/officeDocument/2006/relationships/hyperlink" Target="http://cs.wikipedia.org/wiki/Percy_Bysshe_Shelley" TargetMode="External"/><Relationship Id="rId7" Type="http://schemas.openxmlformats.org/officeDocument/2006/relationships/hyperlink" Target="http://cs.wikipedia.org/wiki/Emily_Bront%C3%ABov%C3%A1" TargetMode="External"/><Relationship Id="rId2" Type="http://schemas.openxmlformats.org/officeDocument/2006/relationships/hyperlink" Target="http://cs.wikipedia.org/wiki/George_Gordon_Byr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Anne_Bront%C3%ABov%C3%A1" TargetMode="External"/><Relationship Id="rId11" Type="http://schemas.openxmlformats.org/officeDocument/2006/relationships/hyperlink" Target="https://cs.wikipedia.org/wiki/Romantismus_(literatura)" TargetMode="External"/><Relationship Id="rId5" Type="http://schemas.openxmlformats.org/officeDocument/2006/relationships/hyperlink" Target="http://cs.wikipedia.org/wiki/Jane_Austenov%C3%A1" TargetMode="External"/><Relationship Id="rId10" Type="http://schemas.openxmlformats.org/officeDocument/2006/relationships/hyperlink" Target="http://cs.wikipedia.org/wiki/Jezern%C3%AD_b%C3%A1sn%C3%ADci" TargetMode="External"/><Relationship Id="rId4" Type="http://schemas.openxmlformats.org/officeDocument/2006/relationships/hyperlink" Target="http://cs.wikipedia.org/wiki/Walter_Scott" TargetMode="External"/><Relationship Id="rId9" Type="http://schemas.openxmlformats.org/officeDocument/2006/relationships/hyperlink" Target="http://cs.wikipedia.org/wiki/John_Keat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57200" y="3700463"/>
            <a:ext cx="8305800" cy="1143000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cs-CZ" sz="4000" b="1" dirty="0" smtClean="0"/>
              <a:t>ANGLIE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cs-CZ" sz="2000" b="1" dirty="0" smtClean="0"/>
              <a:t>Mgr. Michal Oblouk</a:t>
            </a:r>
            <a:endParaRPr lang="cs-CZ" sz="2000" b="1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8000" b="1" smtClean="0"/>
              <a:t>ROMANTISMUS</a:t>
            </a:r>
            <a:endParaRPr lang="cs-CZ" sz="8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286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5600" b="1" dirty="0" smtClean="0">
                <a:solidFill>
                  <a:srgbClr val="FF0000"/>
                </a:solidFill>
              </a:rPr>
              <a:t>ANNE</a:t>
            </a:r>
            <a:r>
              <a:rPr lang="cs-CZ" b="1" dirty="0" smtClean="0"/>
              <a:t> (1820 – 1849), </a:t>
            </a:r>
            <a:r>
              <a:rPr lang="cs-CZ" sz="5600" b="1" dirty="0" smtClean="0">
                <a:solidFill>
                  <a:srgbClr val="FF0000"/>
                </a:solidFill>
              </a:rPr>
              <a:t>EMILY</a:t>
            </a:r>
            <a:r>
              <a:rPr lang="cs-CZ" b="1" dirty="0" smtClean="0"/>
              <a:t> (1818 – 1848) a </a:t>
            </a:r>
            <a:r>
              <a:rPr lang="cs-CZ" sz="5600" b="1" dirty="0" smtClean="0">
                <a:solidFill>
                  <a:srgbClr val="FF0000"/>
                </a:solidFill>
              </a:rPr>
              <a:t>CHARLOTTE</a:t>
            </a:r>
            <a:r>
              <a:rPr lang="cs-CZ" b="1" dirty="0" smtClean="0"/>
              <a:t> (1816 – 1855) </a:t>
            </a:r>
            <a:r>
              <a:rPr lang="cs-CZ" sz="5600" b="1" dirty="0" smtClean="0">
                <a:solidFill>
                  <a:srgbClr val="FF0000"/>
                </a:solidFill>
              </a:rPr>
              <a:t>BRONTËOVY</a:t>
            </a:r>
            <a:endParaRPr lang="cs-CZ" sz="5600" b="1" dirty="0">
              <a:solidFill>
                <a:srgbClr val="FF0000"/>
              </a:solidFill>
            </a:endParaRP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362200"/>
            <a:ext cx="3048000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362200"/>
            <a:ext cx="2819400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362200"/>
            <a:ext cx="3048000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obsah 1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257800"/>
          </a:xfrm>
        </p:spPr>
        <p:txBody>
          <a:bodyPr/>
          <a:lstStyle/>
          <a:p>
            <a:r>
              <a:rPr lang="cs-CZ" dirty="0" smtClean="0"/>
              <a:t>spisovatelka, nejmladší ze sester </a:t>
            </a:r>
            <a:r>
              <a:rPr lang="cs-CZ" dirty="0" err="1" smtClean="0"/>
              <a:t>Brontëových</a:t>
            </a:r>
            <a:endParaRPr lang="cs-CZ" dirty="0" smtClean="0"/>
          </a:p>
          <a:p>
            <a:r>
              <a:rPr lang="cs-CZ" dirty="0" smtClean="0"/>
              <a:t>v letech 1839 – 1845 pracovala jako guvernantka</a:t>
            </a:r>
          </a:p>
          <a:p>
            <a:r>
              <a:rPr lang="cs-CZ" dirty="0" smtClean="0"/>
              <a:t>úmrtí blízkých členů její rodiny (matka, dvě sestry, bratr) mělo vliv na její literární tvorbu</a:t>
            </a:r>
          </a:p>
          <a:p>
            <a:r>
              <a:rPr lang="cs-CZ" dirty="0" smtClean="0"/>
              <a:t>zemřela na tuberkulózu</a:t>
            </a:r>
          </a:p>
          <a:p>
            <a:r>
              <a:rPr lang="cs-CZ" dirty="0" smtClean="0"/>
              <a:t>ve </a:t>
            </a:r>
            <a:r>
              <a:rPr lang="cs-CZ" dirty="0"/>
              <a:t>svých dílech se zaměřila </a:t>
            </a:r>
            <a:r>
              <a:rPr lang="cs-CZ" dirty="0" smtClean="0"/>
              <a:t>na </a:t>
            </a:r>
            <a:r>
              <a:rPr lang="cs-CZ" dirty="0"/>
              <a:t>zobrazování strastiplných osudů žen</a:t>
            </a:r>
            <a:endParaRPr lang="cs-CZ" dirty="0" smtClean="0"/>
          </a:p>
          <a:p>
            <a:r>
              <a:rPr lang="cs-CZ" u="sng" dirty="0" smtClean="0"/>
              <a:t>dílo</a:t>
            </a:r>
            <a:r>
              <a:rPr lang="cs-CZ" dirty="0" smtClean="0"/>
              <a:t>:</a:t>
            </a:r>
          </a:p>
          <a:p>
            <a:pPr marL="0" indent="0">
              <a:buNone/>
            </a:pPr>
            <a:r>
              <a:rPr lang="cs-CZ" sz="3000" b="1" dirty="0" smtClean="0">
                <a:solidFill>
                  <a:schemeClr val="bg1"/>
                </a:solidFill>
              </a:rPr>
              <a:t>Dvojí život Heleny  Grahamové </a:t>
            </a:r>
            <a:r>
              <a:rPr lang="cs-CZ" dirty="0" smtClean="0"/>
              <a:t>– román, inspirace osudem bratra, který zemřel jako alkoholik</a:t>
            </a:r>
          </a:p>
          <a:p>
            <a:pPr marL="0" indent="0">
              <a:buNone/>
            </a:pPr>
            <a:r>
              <a:rPr lang="cs-CZ" sz="3000" b="1" dirty="0" err="1" smtClean="0">
                <a:solidFill>
                  <a:schemeClr val="bg1"/>
                </a:solidFill>
              </a:rPr>
              <a:t>Agnes</a:t>
            </a:r>
            <a:r>
              <a:rPr lang="cs-CZ" sz="3000" b="1" dirty="0" smtClean="0">
                <a:solidFill>
                  <a:schemeClr val="bg1"/>
                </a:solidFill>
              </a:rPr>
              <a:t> Greyová </a:t>
            </a:r>
            <a:r>
              <a:rPr lang="cs-CZ" dirty="0" smtClean="0"/>
              <a:t>– román, popisuje dobu, kdy působila jako vychovatelka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cs-CZ" sz="5000" b="1" dirty="0" smtClean="0">
                <a:solidFill>
                  <a:srgbClr val="FF0000"/>
                </a:solidFill>
              </a:rPr>
              <a:t>ANNE BRONTËOVÁ</a:t>
            </a:r>
            <a:endParaRPr lang="cs-CZ" sz="5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257800"/>
          </a:xfrm>
        </p:spPr>
        <p:txBody>
          <a:bodyPr/>
          <a:lstStyle/>
          <a:p>
            <a:r>
              <a:rPr lang="cs-CZ" dirty="0" smtClean="0"/>
              <a:t>spisovatelka, druhá nejstarší ze tří sester </a:t>
            </a:r>
            <a:r>
              <a:rPr lang="cs-CZ" dirty="0" err="1" smtClean="0"/>
              <a:t>Brontëových</a:t>
            </a:r>
            <a:endParaRPr lang="cs-CZ" dirty="0" smtClean="0"/>
          </a:p>
          <a:p>
            <a:r>
              <a:rPr lang="cs-CZ" dirty="0" smtClean="0"/>
              <a:t>od deseti let se vzdělávala v penzionátu v </a:t>
            </a:r>
            <a:r>
              <a:rPr lang="cs-CZ" dirty="0" err="1" smtClean="0"/>
              <a:t>Yorkshiru</a:t>
            </a:r>
            <a:r>
              <a:rPr lang="cs-CZ" dirty="0" smtClean="0"/>
              <a:t>, kde vládl tvrdý režim</a:t>
            </a:r>
          </a:p>
          <a:p>
            <a:r>
              <a:rPr lang="cs-CZ" dirty="0" smtClean="0"/>
              <a:t>žila střídavě doma nebo v laciných internátech</a:t>
            </a:r>
          </a:p>
          <a:p>
            <a:r>
              <a:rPr lang="cs-CZ" dirty="0" smtClean="0"/>
              <a:t>měla oslabené zdraví, takže zemřela na nachlazení po bratrově pohřbu</a:t>
            </a:r>
          </a:p>
          <a:p>
            <a:r>
              <a:rPr lang="cs-CZ" u="sng" dirty="0" smtClean="0"/>
              <a:t>dílo</a:t>
            </a:r>
            <a:r>
              <a:rPr lang="cs-CZ" dirty="0" smtClean="0"/>
              <a:t>:</a:t>
            </a:r>
          </a:p>
          <a:p>
            <a:pPr marL="0" indent="0">
              <a:buNone/>
            </a:pPr>
            <a:r>
              <a:rPr lang="cs-CZ" sz="3000" b="1" dirty="0" smtClean="0">
                <a:solidFill>
                  <a:schemeClr val="bg1"/>
                </a:solidFill>
              </a:rPr>
              <a:t>Na větrné hůrce </a:t>
            </a:r>
            <a:r>
              <a:rPr lang="cs-CZ" dirty="0" smtClean="0"/>
              <a:t>– klasické dílo anglické literatury, román zachycuje </a:t>
            </a:r>
            <a:r>
              <a:rPr lang="cs-CZ" dirty="0"/>
              <a:t>osudy dvou rodů od </a:t>
            </a:r>
            <a:r>
              <a:rPr lang="cs-CZ" dirty="0" smtClean="0"/>
              <a:t>r. </a:t>
            </a:r>
            <a:r>
              <a:rPr lang="cs-CZ" dirty="0"/>
              <a:t>1770 až do </a:t>
            </a:r>
            <a:r>
              <a:rPr lang="cs-CZ" dirty="0" smtClean="0"/>
              <a:t>poč. 19. stol., příběh </a:t>
            </a:r>
            <a:r>
              <a:rPr lang="cs-CZ" dirty="0"/>
              <a:t>vypráví služebná Nelly Dean, ž</a:t>
            </a:r>
            <a:r>
              <a:rPr lang="cs-CZ" dirty="0" smtClean="0"/>
              <a:t>ivotní </a:t>
            </a:r>
            <a:r>
              <a:rPr lang="cs-CZ" dirty="0"/>
              <a:t>příběhy </a:t>
            </a:r>
            <a:r>
              <a:rPr lang="cs-CZ" dirty="0" smtClean="0"/>
              <a:t>dvou anglických rodin z </a:t>
            </a:r>
            <a:r>
              <a:rPr lang="cs-CZ" dirty="0" err="1" smtClean="0"/>
              <a:t>Yorkshiru</a:t>
            </a:r>
            <a:r>
              <a:rPr lang="cs-CZ" dirty="0" smtClean="0"/>
              <a:t> přibližuje </a:t>
            </a:r>
            <a:r>
              <a:rPr lang="cs-CZ" dirty="0"/>
              <a:t>cizinci </a:t>
            </a:r>
            <a:r>
              <a:rPr lang="cs-CZ" dirty="0" err="1"/>
              <a:t>Lockwoodovi</a:t>
            </a:r>
            <a:r>
              <a:rPr lang="cs-CZ" dirty="0"/>
              <a:t>, který si v </a:t>
            </a:r>
            <a:r>
              <a:rPr lang="cs-CZ" dirty="0" err="1"/>
              <a:t>Yorkshiru</a:t>
            </a:r>
            <a:r>
              <a:rPr lang="cs-CZ" dirty="0"/>
              <a:t> pronajal usedlost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cs-CZ" sz="5000" b="1" dirty="0" smtClean="0">
                <a:solidFill>
                  <a:srgbClr val="FF0000"/>
                </a:solidFill>
              </a:rPr>
              <a:t>EMILY BRONTËOVÁ</a:t>
            </a:r>
            <a:endParaRPr lang="cs-CZ" sz="5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29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334000"/>
          </a:xfrm>
        </p:spPr>
        <p:txBody>
          <a:bodyPr/>
          <a:lstStyle/>
          <a:p>
            <a:r>
              <a:rPr lang="cs-CZ" dirty="0" smtClean="0"/>
              <a:t>spisovatelka, nejstarší ze sester </a:t>
            </a:r>
            <a:r>
              <a:rPr lang="cs-CZ" dirty="0" err="1" smtClean="0"/>
              <a:t>Brontëových</a:t>
            </a:r>
            <a:endParaRPr lang="cs-CZ" dirty="0" smtClean="0"/>
          </a:p>
          <a:p>
            <a:r>
              <a:rPr lang="cs-CZ" dirty="0" smtClean="0"/>
              <a:t>narodila se v rodině kněze</a:t>
            </a:r>
          </a:p>
          <a:p>
            <a:r>
              <a:rPr lang="cs-CZ" dirty="0" smtClean="0"/>
              <a:t>živila se jako učitelka a guvernantka v mnoha rodinách</a:t>
            </a:r>
          </a:p>
          <a:p>
            <a:r>
              <a:rPr lang="cs-CZ" dirty="0" smtClean="0"/>
              <a:t>v letech 1842 – 1844 pracovala v Bruselu</a:t>
            </a:r>
          </a:p>
          <a:p>
            <a:r>
              <a:rPr lang="cs-CZ" dirty="0" smtClean="0"/>
              <a:t>po smrti svých sourozenců žila sama s otcem</a:t>
            </a:r>
          </a:p>
          <a:p>
            <a:r>
              <a:rPr lang="cs-CZ" dirty="0" smtClean="0"/>
              <a:t>rok před smrtí (tuberkulóza) se vdala</a:t>
            </a:r>
          </a:p>
          <a:p>
            <a:r>
              <a:rPr lang="cs-CZ" u="sng" dirty="0" smtClean="0"/>
              <a:t>dílo</a:t>
            </a:r>
            <a:r>
              <a:rPr lang="cs-CZ" dirty="0" smtClean="0"/>
              <a:t>:</a:t>
            </a:r>
          </a:p>
          <a:p>
            <a:pPr marL="0" indent="0">
              <a:buNone/>
            </a:pPr>
            <a:r>
              <a:rPr lang="cs-CZ" sz="3000" b="1" dirty="0" smtClean="0">
                <a:solidFill>
                  <a:schemeClr val="bg1"/>
                </a:solidFill>
              </a:rPr>
              <a:t>Jana Eyrová aneb Sirotek </a:t>
            </a:r>
            <a:r>
              <a:rPr lang="cs-CZ" sz="3000" b="1" dirty="0" err="1" smtClean="0">
                <a:solidFill>
                  <a:schemeClr val="bg1"/>
                </a:solidFill>
              </a:rPr>
              <a:t>lowoodský</a:t>
            </a:r>
            <a:r>
              <a:rPr lang="cs-CZ" sz="3000" b="1" dirty="0" smtClean="0">
                <a:solidFill>
                  <a:schemeClr val="bg1"/>
                </a:solidFill>
              </a:rPr>
              <a:t> </a:t>
            </a:r>
            <a:r>
              <a:rPr lang="cs-CZ" dirty="0" smtClean="0"/>
              <a:t>– autobiografické vyprávění o trpkém osudu dívky</a:t>
            </a:r>
            <a:r>
              <a:rPr lang="cs-CZ" dirty="0"/>
              <a:t> </a:t>
            </a:r>
            <a:r>
              <a:rPr lang="cs-CZ" dirty="0" smtClean="0"/>
              <a:t>(ústrky v rodině, kritika výchovných metod v internátní škole, vychovatelská práce)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cs-CZ" sz="5000" b="1" dirty="0" smtClean="0">
                <a:solidFill>
                  <a:srgbClr val="FF0000"/>
                </a:solidFill>
              </a:rPr>
              <a:t>CHARLOTTE BRONTËOVÁ</a:t>
            </a:r>
            <a:endParaRPr lang="cs-CZ" sz="5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91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sah 1"/>
          <p:cNvSpPr>
            <a:spLocks noGrp="1"/>
          </p:cNvSpPr>
          <p:nvPr>
            <p:ph idx="1"/>
          </p:nvPr>
        </p:nvSpPr>
        <p:spPr>
          <a:xfrm>
            <a:off x="76200" y="1143000"/>
            <a:ext cx="8839200" cy="5334000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cs-CZ" sz="3000" b="1" dirty="0" smtClean="0">
                <a:solidFill>
                  <a:srgbClr val="FF0000"/>
                </a:solidFill>
              </a:rPr>
              <a:t>William </a:t>
            </a:r>
            <a:r>
              <a:rPr lang="cs-CZ" sz="3000" b="1" dirty="0" err="1" smtClean="0">
                <a:solidFill>
                  <a:srgbClr val="FF0000"/>
                </a:solidFill>
              </a:rPr>
              <a:t>Wordsworth</a:t>
            </a:r>
            <a:r>
              <a:rPr lang="cs-CZ" sz="3000" b="1" dirty="0" smtClean="0">
                <a:solidFill>
                  <a:srgbClr val="FF0000"/>
                </a:solidFill>
              </a:rPr>
              <a:t> </a:t>
            </a:r>
            <a:r>
              <a:rPr lang="cs-CZ" dirty="0" smtClean="0"/>
              <a:t>(1770 – 1850), </a:t>
            </a:r>
            <a:r>
              <a:rPr lang="cs-CZ" sz="3000" b="1" dirty="0" smtClean="0">
                <a:solidFill>
                  <a:srgbClr val="FF0000"/>
                </a:solidFill>
              </a:rPr>
              <a:t>Samuel </a:t>
            </a:r>
            <a:r>
              <a:rPr lang="cs-CZ" sz="3000" b="1" dirty="0" err="1" smtClean="0">
                <a:solidFill>
                  <a:srgbClr val="FF0000"/>
                </a:solidFill>
              </a:rPr>
              <a:t>Taylor</a:t>
            </a:r>
            <a:r>
              <a:rPr lang="cs-CZ" sz="3000" b="1" dirty="0" smtClean="0">
                <a:solidFill>
                  <a:srgbClr val="FF0000"/>
                </a:solidFill>
              </a:rPr>
              <a:t> </a:t>
            </a:r>
            <a:r>
              <a:rPr lang="cs-CZ" sz="2800" b="1" dirty="0" err="1" smtClean="0">
                <a:solidFill>
                  <a:srgbClr val="FF0000"/>
                </a:solidFill>
              </a:rPr>
              <a:t>Coleridge</a:t>
            </a:r>
            <a:r>
              <a:rPr lang="cs-CZ" b="1" dirty="0" smtClean="0"/>
              <a:t> </a:t>
            </a:r>
            <a:r>
              <a:rPr lang="cs-CZ" dirty="0" smtClean="0"/>
              <a:t>(1772 – 1834), </a:t>
            </a:r>
            <a:r>
              <a:rPr lang="cs-CZ" sz="3000" b="1" dirty="0" smtClean="0">
                <a:solidFill>
                  <a:srgbClr val="FF0000"/>
                </a:solidFill>
              </a:rPr>
              <a:t>Robert </a:t>
            </a:r>
            <a:r>
              <a:rPr lang="cs-CZ" sz="3000" b="1" dirty="0" err="1" smtClean="0">
                <a:solidFill>
                  <a:srgbClr val="FF0000"/>
                </a:solidFill>
              </a:rPr>
              <a:t>Southey</a:t>
            </a:r>
            <a:r>
              <a:rPr lang="cs-CZ" sz="3000" b="1" dirty="0" smtClean="0">
                <a:solidFill>
                  <a:srgbClr val="FF0000"/>
                </a:solidFill>
              </a:rPr>
              <a:t> </a:t>
            </a:r>
            <a:r>
              <a:rPr lang="cs-CZ" dirty="0" smtClean="0"/>
              <a:t>(1774 – 1843) – básníci „jezerní školy“ (podle oblasti v severozápadní Anglii), počátky anglického romantismu</a:t>
            </a:r>
          </a:p>
          <a:p>
            <a:pPr marL="0" indent="0">
              <a:buFont typeface="Wingdings 2" pitchFamily="18" charset="2"/>
              <a:buNone/>
            </a:pPr>
            <a:endParaRPr lang="cs-CZ" dirty="0" smtClean="0"/>
          </a:p>
          <a:p>
            <a:pPr marL="0" indent="0">
              <a:buFont typeface="Wingdings 2" pitchFamily="18" charset="2"/>
              <a:buNone/>
            </a:pPr>
            <a:endParaRPr lang="cs-CZ" sz="3000" b="1" dirty="0" smtClean="0">
              <a:solidFill>
                <a:srgbClr val="FF0000"/>
              </a:solidFill>
            </a:endParaRPr>
          </a:p>
          <a:p>
            <a:pPr marL="0" indent="0">
              <a:buFont typeface="Wingdings 2" pitchFamily="18" charset="2"/>
              <a:buNone/>
            </a:pPr>
            <a:endParaRPr lang="cs-CZ" sz="3000" b="1" dirty="0" smtClean="0">
              <a:solidFill>
                <a:srgbClr val="FF0000"/>
              </a:solidFill>
            </a:endParaRPr>
          </a:p>
          <a:p>
            <a:pPr marL="0" indent="0">
              <a:buFont typeface="Wingdings 2" pitchFamily="18" charset="2"/>
              <a:buNone/>
            </a:pPr>
            <a:endParaRPr lang="cs-CZ" sz="3000" b="1" dirty="0" smtClean="0">
              <a:solidFill>
                <a:srgbClr val="FF0000"/>
              </a:solidFill>
            </a:endParaRPr>
          </a:p>
          <a:p>
            <a:pPr marL="0" indent="0">
              <a:buFont typeface="Wingdings 2" pitchFamily="18" charset="2"/>
              <a:buNone/>
            </a:pPr>
            <a:r>
              <a:rPr lang="cs-CZ" sz="3000" b="1" dirty="0" smtClean="0">
                <a:solidFill>
                  <a:srgbClr val="FF0000"/>
                </a:solidFill>
              </a:rPr>
              <a:t>John </a:t>
            </a:r>
            <a:r>
              <a:rPr lang="cs-CZ" sz="3000" b="1" dirty="0" err="1" smtClean="0">
                <a:solidFill>
                  <a:srgbClr val="FF0000"/>
                </a:solidFill>
              </a:rPr>
              <a:t>Keats</a:t>
            </a:r>
            <a:r>
              <a:rPr lang="cs-CZ" sz="3000" b="1" dirty="0" smtClean="0">
                <a:solidFill>
                  <a:srgbClr val="FF0000"/>
                </a:solidFill>
              </a:rPr>
              <a:t> </a:t>
            </a:r>
            <a:r>
              <a:rPr lang="cs-CZ" dirty="0" smtClean="0"/>
              <a:t>(1795 – 1821) – básník </a:t>
            </a:r>
          </a:p>
          <a:p>
            <a:pPr marL="0" indent="0">
              <a:buNone/>
            </a:pPr>
            <a:r>
              <a:rPr lang="cs-CZ" sz="3000" b="1" dirty="0">
                <a:solidFill>
                  <a:srgbClr val="FF0000"/>
                </a:solidFill>
              </a:rPr>
              <a:t>Frederick </a:t>
            </a:r>
            <a:r>
              <a:rPr lang="cs-CZ" sz="3000" b="1" dirty="0" err="1">
                <a:solidFill>
                  <a:srgbClr val="FF0000"/>
                </a:solidFill>
              </a:rPr>
              <a:t>Marryat</a:t>
            </a:r>
            <a:r>
              <a:rPr lang="cs-CZ" sz="3000" b="1" dirty="0">
                <a:solidFill>
                  <a:srgbClr val="FF0000"/>
                </a:solidFill>
              </a:rPr>
              <a:t> </a:t>
            </a:r>
            <a:r>
              <a:rPr lang="cs-CZ"/>
              <a:t>(</a:t>
            </a:r>
            <a:r>
              <a:rPr lang="cs-CZ" smtClean="0"/>
              <a:t>1792 – 1847</a:t>
            </a:r>
            <a:r>
              <a:rPr lang="cs-CZ" dirty="0" smtClean="0"/>
              <a:t>) - autor </a:t>
            </a:r>
            <a:r>
              <a:rPr lang="cs-CZ" dirty="0"/>
              <a:t>dobrodružných příběhů s námořní a pirátskou tematikou</a:t>
            </a:r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cs-CZ" sz="5000" b="1" dirty="0" smtClean="0"/>
              <a:t>DALŠÍ PŘEDSTAVITELÉ</a:t>
            </a:r>
            <a:endParaRPr lang="cs-CZ" sz="5000" b="1" dirty="0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370" y="2590801"/>
            <a:ext cx="1931911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71800"/>
            <a:ext cx="13716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987675"/>
            <a:ext cx="1371600" cy="196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987675"/>
            <a:ext cx="1328737" cy="196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281" y="2590801"/>
            <a:ext cx="1925491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52400" y="1524000"/>
            <a:ext cx="8763000" cy="5029200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cs.wikipedia.org/wiki/George_Gordon_Byron</a:t>
            </a:r>
            <a:endParaRPr lang="cs-CZ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>
                <a:hlinkClick r:id="rId3"/>
              </a:rPr>
              <a:t>http://</a:t>
            </a:r>
            <a:r>
              <a:rPr lang="cs-CZ" dirty="0" smtClean="0">
                <a:hlinkClick r:id="rId3"/>
              </a:rPr>
              <a:t>cs.wikipedia.org/wiki/Percy_Bysshe_Shelley</a:t>
            </a:r>
            <a:endParaRPr lang="cs-CZ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>
                <a:hlinkClick r:id="rId4"/>
              </a:rPr>
              <a:t>http://</a:t>
            </a:r>
            <a:r>
              <a:rPr lang="cs-CZ" dirty="0" smtClean="0">
                <a:hlinkClick r:id="rId4"/>
              </a:rPr>
              <a:t>cs.wikipedia.org/wiki/Walter_Scott</a:t>
            </a:r>
            <a:endParaRPr lang="cs-CZ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>
                <a:hlinkClick r:id="rId5"/>
              </a:rPr>
              <a:t>http://</a:t>
            </a:r>
            <a:r>
              <a:rPr lang="cs-CZ" dirty="0" smtClean="0">
                <a:hlinkClick r:id="rId5"/>
              </a:rPr>
              <a:t>cs.wikipedia.org/wiki/Jane_Austenov%C3%A1</a:t>
            </a:r>
            <a:endParaRPr lang="cs-CZ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>
                <a:hlinkClick r:id="rId6"/>
              </a:rPr>
              <a:t>http://</a:t>
            </a:r>
            <a:r>
              <a:rPr lang="cs-CZ" dirty="0" smtClean="0">
                <a:hlinkClick r:id="rId6"/>
              </a:rPr>
              <a:t>cs.wikipedia.org/wiki/Anne_Bront%C3%ABov%C3%A1</a:t>
            </a:r>
            <a:endParaRPr lang="cs-CZ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>
                <a:hlinkClick r:id="rId7"/>
              </a:rPr>
              <a:t>http://</a:t>
            </a:r>
            <a:r>
              <a:rPr lang="cs-CZ" dirty="0" smtClean="0">
                <a:hlinkClick r:id="rId7"/>
              </a:rPr>
              <a:t>cs.wikipedia.org/wiki/Emily_Bront%C3%ABov%C3%A1</a:t>
            </a:r>
            <a:endParaRPr lang="cs-CZ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>
                <a:hlinkClick r:id="rId8"/>
              </a:rPr>
              <a:t>http://</a:t>
            </a:r>
            <a:r>
              <a:rPr lang="cs-CZ" dirty="0" smtClean="0">
                <a:hlinkClick r:id="rId8"/>
              </a:rPr>
              <a:t>cs.wikipedia.org/wiki/Charlotte_Bront%C3%ABov%C3%A1</a:t>
            </a:r>
            <a:endParaRPr lang="cs-CZ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>
                <a:hlinkClick r:id="rId9"/>
              </a:rPr>
              <a:t>http://</a:t>
            </a:r>
            <a:r>
              <a:rPr lang="cs-CZ" dirty="0" smtClean="0">
                <a:hlinkClick r:id="rId9"/>
              </a:rPr>
              <a:t>cs.wikipedia.org/wiki/John_Keats</a:t>
            </a:r>
            <a:endParaRPr lang="cs-CZ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>
                <a:hlinkClick r:id="rId10"/>
              </a:rPr>
              <a:t>http://</a:t>
            </a:r>
            <a:r>
              <a:rPr lang="cs-CZ" dirty="0" smtClean="0">
                <a:hlinkClick r:id="rId10"/>
              </a:rPr>
              <a:t>cs.wikipedia.org/wiki/Jezern%C3%AD_b%C3%A1sn%C3%ADci</a:t>
            </a:r>
            <a:endParaRPr lang="cs-CZ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>
                <a:hlinkClick r:id="rId11"/>
              </a:rPr>
              <a:t>https://cs.wikipedia.org/wiki/Romantismus_(literatura</a:t>
            </a:r>
            <a:r>
              <a:rPr lang="cs-CZ" dirty="0" smtClean="0">
                <a:hlinkClick r:id="rId11"/>
              </a:rPr>
              <a:t>)</a:t>
            </a:r>
            <a:endParaRPr lang="cs-CZ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cs-CZ" dirty="0" smtClean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cs-CZ" dirty="0" smtClean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cs-CZ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cs-CZ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cs-CZ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cs-CZ" sz="5000" b="1" smtClean="0"/>
              <a:t>ZDROJE</a:t>
            </a:r>
            <a:endParaRPr lang="cs-CZ" sz="5000" b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478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5600" b="1" smtClean="0">
                <a:solidFill>
                  <a:srgbClr val="FF0000"/>
                </a:solidFill>
              </a:rPr>
              <a:t>GEORGE GORDON BYRON</a:t>
            </a:r>
            <a:br>
              <a:rPr lang="cs-CZ" sz="5600" b="1" smtClean="0">
                <a:solidFill>
                  <a:srgbClr val="FF0000"/>
                </a:solidFill>
              </a:rPr>
            </a:br>
            <a:r>
              <a:rPr lang="cs-CZ" b="1" smtClean="0"/>
              <a:t>(1788 – 1824)</a:t>
            </a:r>
            <a:endParaRPr lang="cs-CZ" b="1"/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3200400" cy="50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6" name="Obdélník 3"/>
          <p:cNvSpPr>
            <a:spLocks noChangeArrowheads="1"/>
          </p:cNvSpPr>
          <p:nvPr/>
        </p:nvSpPr>
        <p:spPr bwMode="auto">
          <a:xfrm>
            <a:off x="3429000" y="1600200"/>
            <a:ext cx="5486400" cy="5062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eaLnBrk="0" hangingPunct="0">
              <a:buFontTx/>
              <a:buChar char="-"/>
            </a:pPr>
            <a:r>
              <a:rPr lang="cs-CZ" sz="1700" dirty="0" smtClean="0"/>
              <a:t>básník a revoluční </a:t>
            </a:r>
            <a:r>
              <a:rPr lang="cs-CZ" sz="1700" dirty="0"/>
              <a:t>romantik, považován za jednoho z největších evropských básníků</a:t>
            </a:r>
            <a:endParaRPr lang="cs-CZ" sz="1700" dirty="0" smtClean="0"/>
          </a:p>
          <a:p>
            <a:pPr marL="285750" indent="-285750" eaLnBrk="0" hangingPunct="0">
              <a:buFontTx/>
              <a:buChar char="-"/>
            </a:pPr>
            <a:r>
              <a:rPr lang="cs-CZ" sz="1700" dirty="0" smtClean="0"/>
              <a:t>po smrti příbuzného se stal dědicem rozsáhlých statků a získal titul lorda</a:t>
            </a:r>
          </a:p>
          <a:p>
            <a:pPr marL="285750" indent="-285750" eaLnBrk="0" hangingPunct="0">
              <a:buFontTx/>
              <a:buChar char="-"/>
            </a:pPr>
            <a:r>
              <a:rPr lang="cs-CZ" sz="1700" dirty="0" smtClean="0"/>
              <a:t>studoval v Cambridgi, vedl bouřlivý a skandální život</a:t>
            </a:r>
          </a:p>
          <a:p>
            <a:pPr marL="285750" indent="-285750" eaLnBrk="0" hangingPunct="0">
              <a:buFontTx/>
              <a:buChar char="-"/>
            </a:pPr>
            <a:r>
              <a:rPr lang="cs-CZ" sz="1700" dirty="0" smtClean="0"/>
              <a:t>zasahoval i do politiky, ale úspěšný nebyl</a:t>
            </a:r>
          </a:p>
          <a:p>
            <a:pPr marL="285750" indent="-285750" eaLnBrk="0" hangingPunct="0">
              <a:buFontTx/>
              <a:buChar char="-"/>
            </a:pPr>
            <a:r>
              <a:rPr lang="cs-CZ" sz="1700" dirty="0" smtClean="0"/>
              <a:t>cestoval po Evropě, pobuřoval veřejnost výstřednostmi a milostnými dobrodružstvími</a:t>
            </a:r>
          </a:p>
          <a:p>
            <a:pPr marL="285750" indent="-285750" eaLnBrk="0" hangingPunct="0">
              <a:buFontTx/>
              <a:buChar char="-"/>
            </a:pPr>
            <a:r>
              <a:rPr lang="cs-CZ" sz="1700" dirty="0" smtClean="0"/>
              <a:t>podporoval národně osvobozenecký boj</a:t>
            </a:r>
          </a:p>
          <a:p>
            <a:pPr marL="285750" indent="-285750" eaLnBrk="0" hangingPunct="0">
              <a:buFontTx/>
              <a:buChar char="-"/>
            </a:pPr>
            <a:r>
              <a:rPr lang="cs-CZ" sz="1700" dirty="0" smtClean="0"/>
              <a:t>jeho manželství trvalo pouze rok</a:t>
            </a:r>
          </a:p>
          <a:p>
            <a:pPr marL="285750" indent="-285750" eaLnBrk="0" hangingPunct="0">
              <a:buFontTx/>
              <a:buChar char="-"/>
            </a:pPr>
            <a:r>
              <a:rPr lang="cs-CZ" sz="1700" dirty="0" smtClean="0"/>
              <a:t>od r. 1818 žil trvale v Itálii, r. 1823 se vydal s vlastní ozbrojenou lodí na pomoc povstání Řeků proti Turkům - v Řecku zemřel (je považován za národního hrdinu), patrně na tyfus</a:t>
            </a:r>
          </a:p>
          <a:p>
            <a:pPr marL="285750" indent="-285750" eaLnBrk="0" hangingPunct="0">
              <a:buFontTx/>
              <a:buChar char="-"/>
            </a:pPr>
            <a:r>
              <a:rPr lang="cs-CZ" sz="1700" dirty="0" smtClean="0"/>
              <a:t>byl vegetarián, měl vrozené onemocnění nohy</a:t>
            </a:r>
          </a:p>
          <a:p>
            <a:pPr marL="285750" indent="-285750" eaLnBrk="0" hangingPunct="0">
              <a:buFontTx/>
              <a:buChar char="-"/>
            </a:pPr>
            <a:r>
              <a:rPr lang="cs-CZ" sz="1700" dirty="0" smtClean="0"/>
              <a:t>měl silný </a:t>
            </a:r>
            <a:r>
              <a:rPr lang="cs-CZ" sz="1700" dirty="0"/>
              <a:t>odpor k pokryteckému náboženskému </a:t>
            </a:r>
            <a:r>
              <a:rPr lang="cs-CZ" sz="1700" dirty="0" smtClean="0"/>
              <a:t>moralismu</a:t>
            </a:r>
          </a:p>
          <a:p>
            <a:pPr marL="285750" indent="-285750" eaLnBrk="0" hangingPunct="0">
              <a:buFontTx/>
              <a:buChar char="-"/>
            </a:pPr>
            <a:r>
              <a:rPr lang="cs-CZ" sz="1700" b="1" dirty="0" smtClean="0"/>
              <a:t>byronismus</a:t>
            </a:r>
            <a:r>
              <a:rPr lang="cs-CZ" sz="1700" dirty="0" smtClean="0"/>
              <a:t> = spor se světem, osamocený boj za svobodu proti tyranům</a:t>
            </a:r>
            <a:endParaRPr lang="cs-CZ" sz="17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52400" y="1752600"/>
            <a:ext cx="8839200" cy="4953000"/>
          </a:xfrm>
        </p:spPr>
        <p:txBody>
          <a:bodyPr/>
          <a:lstStyle/>
          <a:p>
            <a:pPr marL="0" indent="0">
              <a:buNone/>
            </a:pPr>
            <a:r>
              <a:rPr lang="cs-CZ" sz="3500" b="1" dirty="0" err="1" smtClean="0">
                <a:solidFill>
                  <a:schemeClr val="bg1"/>
                </a:solidFill>
              </a:rPr>
              <a:t>Childe</a:t>
            </a:r>
            <a:r>
              <a:rPr lang="cs-CZ" sz="3500" b="1" dirty="0" smtClean="0">
                <a:solidFill>
                  <a:schemeClr val="bg1"/>
                </a:solidFill>
              </a:rPr>
              <a:t> </a:t>
            </a:r>
            <a:r>
              <a:rPr lang="cs-CZ" sz="3500" b="1" dirty="0" err="1" smtClean="0">
                <a:solidFill>
                  <a:schemeClr val="bg1"/>
                </a:solidFill>
              </a:rPr>
              <a:t>Haroldova</a:t>
            </a:r>
            <a:r>
              <a:rPr lang="cs-CZ" sz="3500" b="1" dirty="0" smtClean="0">
                <a:solidFill>
                  <a:schemeClr val="bg1"/>
                </a:solidFill>
              </a:rPr>
              <a:t> pouť </a:t>
            </a:r>
            <a:r>
              <a:rPr lang="cs-CZ" dirty="0" smtClean="0"/>
              <a:t>– 2dílný epos s autobiografickými rysy (putování Evropou, účast v boji za svobodu Řeků proti Turkům), lyricko-epická skladba o 4 zpěvech, protest proti tyranii a nesvobodě</a:t>
            </a:r>
          </a:p>
          <a:p>
            <a:pPr marL="0" indent="0">
              <a:buNone/>
            </a:pPr>
            <a:r>
              <a:rPr lang="cs-CZ" sz="3500" b="1" dirty="0" smtClean="0">
                <a:solidFill>
                  <a:schemeClr val="bg1"/>
                </a:solidFill>
              </a:rPr>
              <a:t>Džaur, Lara, Korzár, Nevěsta z </a:t>
            </a:r>
            <a:r>
              <a:rPr lang="cs-CZ" sz="3500" b="1" dirty="0" err="1" smtClean="0">
                <a:solidFill>
                  <a:schemeClr val="bg1"/>
                </a:solidFill>
              </a:rPr>
              <a:t>Abydu</a:t>
            </a:r>
            <a:r>
              <a:rPr lang="cs-CZ" sz="3500" b="1" dirty="0" smtClean="0">
                <a:solidFill>
                  <a:schemeClr val="bg1"/>
                </a:solidFill>
              </a:rPr>
              <a:t>, Vězeň </a:t>
            </a:r>
            <a:r>
              <a:rPr lang="cs-CZ" sz="3500" b="1" dirty="0" err="1" smtClean="0">
                <a:solidFill>
                  <a:schemeClr val="bg1"/>
                </a:solidFill>
              </a:rPr>
              <a:t>chillonský</a:t>
            </a:r>
            <a:r>
              <a:rPr lang="cs-CZ" sz="3500" dirty="0" smtClean="0">
                <a:solidFill>
                  <a:schemeClr val="bg1"/>
                </a:solidFill>
              </a:rPr>
              <a:t> </a:t>
            </a:r>
            <a:r>
              <a:rPr lang="cs-CZ" dirty="0" smtClean="0"/>
              <a:t>– básnické povídky z exotického prostředí</a:t>
            </a:r>
          </a:p>
          <a:p>
            <a:pPr marL="0" indent="0">
              <a:buNone/>
            </a:pPr>
            <a:r>
              <a:rPr lang="cs-CZ" sz="3500" b="1" dirty="0" smtClean="0">
                <a:solidFill>
                  <a:schemeClr val="bg1"/>
                </a:solidFill>
              </a:rPr>
              <a:t>Manfréd</a:t>
            </a:r>
            <a:r>
              <a:rPr lang="cs-CZ" sz="3500" b="1" dirty="0" smtClean="0"/>
              <a:t> </a:t>
            </a:r>
            <a:r>
              <a:rPr lang="cs-CZ" dirty="0" smtClean="0"/>
              <a:t>– dramatické veršované drama na faustovské téma</a:t>
            </a:r>
          </a:p>
          <a:p>
            <a:pPr marL="0" indent="0">
              <a:buNone/>
            </a:pPr>
            <a:r>
              <a:rPr lang="cs-CZ" sz="3500" b="1" dirty="0" smtClean="0">
                <a:solidFill>
                  <a:schemeClr val="bg1"/>
                </a:solidFill>
              </a:rPr>
              <a:t>Don Juan </a:t>
            </a:r>
            <a:r>
              <a:rPr lang="cs-CZ" dirty="0" smtClean="0"/>
              <a:t>– nedokončený veršovaný satirický epos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52400" y="152400"/>
            <a:ext cx="6789702" cy="1219200"/>
          </a:xfrm>
        </p:spPr>
        <p:txBody>
          <a:bodyPr>
            <a:normAutofit/>
          </a:bodyPr>
          <a:lstStyle/>
          <a:p>
            <a:pPr algn="ctr"/>
            <a:r>
              <a:rPr lang="cs-CZ" sz="5000" b="1" dirty="0" smtClean="0">
                <a:solidFill>
                  <a:srgbClr val="FF0000"/>
                </a:solidFill>
              </a:rPr>
              <a:t>BYRONOVO DÍLO</a:t>
            </a:r>
            <a:endParaRPr lang="cs-CZ" sz="50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808" y="76200"/>
            <a:ext cx="2575773" cy="1828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289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716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5600" b="1" smtClean="0">
                <a:solidFill>
                  <a:srgbClr val="FF0000"/>
                </a:solidFill>
              </a:rPr>
              <a:t>PERCY BYSSHE SHELLEY</a:t>
            </a:r>
            <a:r>
              <a:rPr lang="cs-CZ" b="1" smtClean="0"/>
              <a:t/>
            </a:r>
            <a:br>
              <a:rPr lang="cs-CZ" b="1" smtClean="0"/>
            </a:br>
            <a:r>
              <a:rPr lang="cs-CZ" b="1" smtClean="0"/>
              <a:t>(1792 – 1822)</a:t>
            </a:r>
            <a:endParaRPr lang="cs-CZ" b="1"/>
          </a:p>
        </p:txBody>
      </p:sp>
      <p:sp>
        <p:nvSpPr>
          <p:cNvPr id="9220" name="Obdélník 3"/>
          <p:cNvSpPr>
            <a:spLocks noChangeArrowheads="1"/>
          </p:cNvSpPr>
          <p:nvPr/>
        </p:nvSpPr>
        <p:spPr bwMode="auto">
          <a:xfrm>
            <a:off x="3367088" y="1524000"/>
            <a:ext cx="5624512" cy="5601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 eaLnBrk="0" hangingPunct="0">
              <a:buFontTx/>
              <a:buChar char="-"/>
            </a:pPr>
            <a:r>
              <a:rPr lang="cs-CZ" sz="1700" dirty="0" smtClean="0"/>
              <a:t>básník</a:t>
            </a:r>
            <a:r>
              <a:rPr lang="cs-CZ" sz="1700" dirty="0"/>
              <a:t>, je považován za tvůrce nejlepších lyrických básní napsaných v anglickém jazyce</a:t>
            </a:r>
            <a:endParaRPr lang="cs-CZ" sz="1700" dirty="0" smtClean="0"/>
          </a:p>
          <a:p>
            <a:pPr marL="285750" indent="-285750" eaLnBrk="0" hangingPunct="0">
              <a:buFontTx/>
              <a:buChar char="-"/>
            </a:pPr>
            <a:r>
              <a:rPr lang="cs-CZ" sz="1700" dirty="0" smtClean="0"/>
              <a:t>narodil se ve šlechtické rodině</a:t>
            </a:r>
          </a:p>
          <a:p>
            <a:pPr marL="285750" indent="-285750" eaLnBrk="0" hangingPunct="0">
              <a:buFontTx/>
              <a:buChar char="-"/>
            </a:pPr>
            <a:r>
              <a:rPr lang="cs-CZ" sz="1700" dirty="0" smtClean="0"/>
              <a:t>studoval v Oxfordu, ve škole byl často terčem šikany (měl dívčí vzhled, nebyl oblíbený, měl výbušnou povahu, neuměl bojovat pěstmi), nakonec byl ze školy vyloučen</a:t>
            </a:r>
          </a:p>
          <a:p>
            <a:pPr marL="285750" indent="-285750" eaLnBrk="0" hangingPunct="0">
              <a:buFontTx/>
              <a:buChar char="-"/>
            </a:pPr>
            <a:r>
              <a:rPr lang="cs-CZ" sz="1700" dirty="0" smtClean="0"/>
              <a:t>brzy se oženil s šestnáctiletou dívkou, kterou po narození dítěte opustil s jinou (</a:t>
            </a:r>
            <a:r>
              <a:rPr lang="cs-CZ" sz="1700" b="1" dirty="0" smtClean="0"/>
              <a:t>Mary Shelley – autorka </a:t>
            </a:r>
            <a:r>
              <a:rPr lang="cs-CZ" sz="1700" b="1" dirty="0" err="1" smtClean="0"/>
              <a:t>Frankesteina</a:t>
            </a:r>
            <a:r>
              <a:rPr lang="cs-CZ" sz="1700" b="1" dirty="0" smtClean="0"/>
              <a:t> – o stvoření umělého člověka</a:t>
            </a:r>
            <a:r>
              <a:rPr lang="cs-CZ" sz="1700" dirty="0" smtClean="0"/>
              <a:t>), první manželka nakonec spáchala sebevraždu (utopila se)</a:t>
            </a:r>
          </a:p>
          <a:p>
            <a:pPr marL="285750" indent="-285750" eaLnBrk="0" hangingPunct="0">
              <a:buFontTx/>
              <a:buChar char="-"/>
            </a:pPr>
            <a:r>
              <a:rPr lang="cs-CZ" sz="1700" dirty="0" smtClean="0"/>
              <a:t>žil střídavě v Anglii a ve Švýcarsku (u Ženevského jezera se seznámil s Byronem a stali se přáteli) </a:t>
            </a:r>
          </a:p>
          <a:p>
            <a:pPr marL="285750" indent="-285750" eaLnBrk="0" hangingPunct="0">
              <a:buFontTx/>
              <a:buChar char="-"/>
            </a:pPr>
            <a:r>
              <a:rPr lang="cs-CZ" sz="1700" dirty="0" smtClean="0"/>
              <a:t>od r. 1818 cestoval po Itálii, kde mu postupně zemřeli tři děti</a:t>
            </a:r>
          </a:p>
          <a:p>
            <a:pPr marL="285750" indent="-285750" eaLnBrk="0" hangingPunct="0">
              <a:buFontTx/>
              <a:buChar char="-"/>
            </a:pPr>
            <a:r>
              <a:rPr lang="cs-CZ" sz="1700" dirty="0" smtClean="0"/>
              <a:t>utonul na své lodi při náhlé bouři</a:t>
            </a:r>
          </a:p>
          <a:p>
            <a:pPr marL="285750" indent="-285750" eaLnBrk="0" hangingPunct="0">
              <a:buFontTx/>
              <a:buChar char="-"/>
            </a:pPr>
            <a:r>
              <a:rPr lang="cs-CZ" sz="1700" dirty="0" smtClean="0"/>
              <a:t>byl zarputilým obhájcem vegetariánství</a:t>
            </a:r>
          </a:p>
          <a:p>
            <a:pPr marL="285750" indent="-285750" eaLnBrk="0" hangingPunct="0">
              <a:buFontTx/>
              <a:buChar char="-"/>
            </a:pPr>
            <a:r>
              <a:rPr lang="cs-CZ" sz="1700" b="1" dirty="0" smtClean="0"/>
              <a:t>titanismus</a:t>
            </a:r>
            <a:r>
              <a:rPr lang="cs-CZ" sz="1700" dirty="0" smtClean="0"/>
              <a:t> = nezměrná vůle silného individua překonat zlo</a:t>
            </a:r>
          </a:p>
          <a:p>
            <a:pPr marL="285750" indent="-285750" eaLnBrk="0" hangingPunct="0">
              <a:buFontTx/>
              <a:buChar char="-"/>
            </a:pP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530927"/>
            <a:ext cx="3221069" cy="5098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52400" y="1752600"/>
            <a:ext cx="8877300" cy="4876800"/>
          </a:xfrm>
        </p:spPr>
        <p:txBody>
          <a:bodyPr/>
          <a:lstStyle/>
          <a:p>
            <a:pPr marL="0" indent="0">
              <a:buNone/>
            </a:pPr>
            <a:r>
              <a:rPr lang="cs-CZ" sz="3500" b="1" dirty="0" smtClean="0">
                <a:solidFill>
                  <a:schemeClr val="bg1"/>
                </a:solidFill>
              </a:rPr>
              <a:t>Královna </a:t>
            </a:r>
            <a:r>
              <a:rPr lang="cs-CZ" sz="3500" b="1" dirty="0" err="1" smtClean="0">
                <a:solidFill>
                  <a:schemeClr val="bg1"/>
                </a:solidFill>
              </a:rPr>
              <a:t>Mab</a:t>
            </a:r>
            <a:r>
              <a:rPr lang="cs-CZ" sz="3500" b="1" dirty="0" smtClean="0">
                <a:solidFill>
                  <a:schemeClr val="bg1"/>
                </a:solidFill>
              </a:rPr>
              <a:t> </a:t>
            </a:r>
            <a:r>
              <a:rPr lang="cs-CZ" dirty="0" smtClean="0"/>
              <a:t>– alegorická báseň, představa lepšího života</a:t>
            </a:r>
          </a:p>
          <a:p>
            <a:pPr marL="0" indent="0">
              <a:buNone/>
            </a:pPr>
            <a:r>
              <a:rPr lang="cs-CZ" sz="3500" b="1" dirty="0" smtClean="0">
                <a:solidFill>
                  <a:schemeClr val="bg1"/>
                </a:solidFill>
              </a:rPr>
              <a:t>Cenci</a:t>
            </a:r>
            <a:r>
              <a:rPr lang="cs-CZ" dirty="0" smtClean="0"/>
              <a:t> – romantická tragédie, nevinná </a:t>
            </a:r>
            <a:r>
              <a:rPr lang="cs-CZ" dirty="0"/>
              <a:t>dívka byla trýzněna bezmezným </a:t>
            </a:r>
            <a:r>
              <a:rPr lang="cs-CZ" dirty="0" smtClean="0"/>
              <a:t>sadistou - jejím otcem, po </a:t>
            </a:r>
            <a:r>
              <a:rPr lang="cs-CZ" dirty="0"/>
              <a:t>incestu se dívka </a:t>
            </a:r>
            <a:r>
              <a:rPr lang="cs-CZ" dirty="0" smtClean="0"/>
              <a:t>změní, nyní je </a:t>
            </a:r>
            <a:r>
              <a:rPr lang="cs-CZ" dirty="0"/>
              <a:t>pošpiněná, stává se zní zrůda jako byl její otec</a:t>
            </a:r>
            <a:endParaRPr lang="cs-CZ" dirty="0" smtClean="0"/>
          </a:p>
          <a:p>
            <a:pPr marL="0" indent="0">
              <a:buNone/>
            </a:pPr>
            <a:r>
              <a:rPr lang="cs-CZ" sz="3500" b="1" dirty="0" smtClean="0">
                <a:solidFill>
                  <a:schemeClr val="bg1"/>
                </a:solidFill>
              </a:rPr>
              <a:t>Odpoutaný Prométheus </a:t>
            </a:r>
            <a:r>
              <a:rPr lang="cs-CZ" dirty="0" smtClean="0"/>
              <a:t>– lyricko filozofické básnické drama, obměna antické báje, vzdor hlavního hrdiny proti osudu a moci, Prométheus se vzepřel bohům a přinesl </a:t>
            </a:r>
            <a:r>
              <a:rPr lang="cs-CZ" dirty="0"/>
              <a:t>lidem oheň, vzdoruje až do té doby, dokud není tyran svržen z </a:t>
            </a:r>
            <a:r>
              <a:rPr lang="cs-CZ" dirty="0" smtClean="0"/>
              <a:t>trůnu - </a:t>
            </a:r>
            <a:r>
              <a:rPr lang="cs-CZ" b="1" dirty="0" smtClean="0"/>
              <a:t>TITANISMUS</a:t>
            </a:r>
            <a:endParaRPr lang="cs-CZ" b="1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76200" y="152400"/>
            <a:ext cx="6324600" cy="1219200"/>
          </a:xfrm>
        </p:spPr>
        <p:txBody>
          <a:bodyPr>
            <a:normAutofit/>
          </a:bodyPr>
          <a:lstStyle/>
          <a:p>
            <a:pPr algn="ctr"/>
            <a:r>
              <a:rPr lang="cs-CZ" sz="5000" b="1" dirty="0" smtClean="0">
                <a:solidFill>
                  <a:srgbClr val="FF0000"/>
                </a:solidFill>
              </a:rPr>
              <a:t>SHELLEYHO DÍLO</a:t>
            </a:r>
            <a:endParaRPr lang="cs-CZ" sz="5000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373" y="152400"/>
            <a:ext cx="2815327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918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716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5600" b="1" smtClean="0">
                <a:solidFill>
                  <a:srgbClr val="FF0000"/>
                </a:solidFill>
              </a:rPr>
              <a:t>WALTER SCOTT</a:t>
            </a:r>
            <a:br>
              <a:rPr lang="cs-CZ" sz="5600" b="1" smtClean="0">
                <a:solidFill>
                  <a:srgbClr val="FF0000"/>
                </a:solidFill>
              </a:rPr>
            </a:br>
            <a:r>
              <a:rPr lang="cs-CZ" b="1" smtClean="0"/>
              <a:t>(1771 – 1832)</a:t>
            </a:r>
            <a:endParaRPr lang="cs-CZ" b="1"/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0"/>
            <a:ext cx="32766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4" name="Obdélník 3"/>
          <p:cNvSpPr>
            <a:spLocks noChangeArrowheads="1"/>
          </p:cNvSpPr>
          <p:nvPr/>
        </p:nvSpPr>
        <p:spPr bwMode="auto">
          <a:xfrm>
            <a:off x="3429000" y="1525588"/>
            <a:ext cx="5486400" cy="5062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eaLnBrk="0" hangingPunct="0">
              <a:buFontTx/>
              <a:buChar char="-"/>
            </a:pPr>
            <a:r>
              <a:rPr lang="cs-CZ" sz="1700" dirty="0" smtClean="0"/>
              <a:t>spisovatel, zakladatel světového historického románu, sběratel skotských lidových balad</a:t>
            </a:r>
          </a:p>
          <a:p>
            <a:pPr marL="285750" indent="-285750" eaLnBrk="0" hangingPunct="0">
              <a:buFontTx/>
              <a:buChar char="-"/>
            </a:pPr>
            <a:r>
              <a:rPr lang="cs-CZ" sz="1700" dirty="0" smtClean="0"/>
              <a:t>pocházel ze starého skotského šlechtického rodu, z právnické rodiny</a:t>
            </a:r>
          </a:p>
          <a:p>
            <a:pPr marL="285750" indent="-285750" eaLnBrk="0" hangingPunct="0">
              <a:buFontTx/>
              <a:buChar char="-"/>
            </a:pPr>
            <a:r>
              <a:rPr lang="cs-CZ" sz="1700" dirty="0" smtClean="0"/>
              <a:t>od dětství miloval historii (dětství prožil u dědečka na </a:t>
            </a:r>
            <a:r>
              <a:rPr lang="cs-CZ" sz="1700" dirty="0" err="1" smtClean="0"/>
              <a:t>anglo</a:t>
            </a:r>
            <a:r>
              <a:rPr lang="cs-CZ" sz="1700" dirty="0" smtClean="0"/>
              <a:t>-skotském pomezí), oblíbil si pohádky a lidovou slovesnost</a:t>
            </a:r>
          </a:p>
          <a:p>
            <a:pPr marL="285750" indent="-285750" eaLnBrk="0" hangingPunct="0">
              <a:buFontTx/>
              <a:buChar char="-"/>
            </a:pPr>
            <a:r>
              <a:rPr lang="cs-CZ" sz="1700" dirty="0" smtClean="0"/>
              <a:t>byl postižen dětskou obrnou, ochrnul na jednu nohu</a:t>
            </a:r>
          </a:p>
          <a:p>
            <a:pPr marL="285750" indent="-285750" eaLnBrk="0" hangingPunct="0">
              <a:buFontTx/>
              <a:buChar char="-"/>
            </a:pPr>
            <a:r>
              <a:rPr lang="cs-CZ" sz="1700" dirty="0" smtClean="0"/>
              <a:t>studoval práva, poté působil jako advokát a šerif </a:t>
            </a:r>
            <a:r>
              <a:rPr lang="cs-CZ" sz="1700" dirty="0" err="1" smtClean="0"/>
              <a:t>selkirského</a:t>
            </a:r>
            <a:r>
              <a:rPr lang="cs-CZ" sz="1700" dirty="0" smtClean="0"/>
              <a:t> hrabství</a:t>
            </a:r>
          </a:p>
          <a:p>
            <a:pPr marL="285750" indent="-285750" eaLnBrk="0" hangingPunct="0">
              <a:buFontTx/>
              <a:buChar char="-"/>
            </a:pPr>
            <a:r>
              <a:rPr lang="cs-CZ" sz="1700" dirty="0" smtClean="0"/>
              <a:t>v letech 1806 – 1830 byl úředníkem nejvyššího soudu v Edinburghu</a:t>
            </a:r>
          </a:p>
          <a:p>
            <a:pPr marL="285750" indent="-285750" eaLnBrk="0" hangingPunct="0">
              <a:buFontTx/>
              <a:buChar char="-"/>
            </a:pPr>
            <a:r>
              <a:rPr lang="cs-CZ" sz="1700" dirty="0" smtClean="0"/>
              <a:t>r. 1819 byl povýšen do šlechtického stavu</a:t>
            </a:r>
          </a:p>
          <a:p>
            <a:pPr marL="285750" indent="-285750" eaLnBrk="0" hangingPunct="0">
              <a:buFontTx/>
              <a:buChar char="-"/>
            </a:pPr>
            <a:r>
              <a:rPr lang="cs-CZ" sz="1700" dirty="0" smtClean="0"/>
              <a:t>r. 1826 se dostal do finančních  problémů: přišel o všechno (bankrot </a:t>
            </a:r>
            <a:r>
              <a:rPr lang="cs-CZ" sz="1700" smtClean="0"/>
              <a:t>nakladatelské firmy</a:t>
            </a:r>
            <a:r>
              <a:rPr lang="cs-CZ" sz="1700" dirty="0" smtClean="0"/>
              <a:t>, kde byl podílníkem), zadlužil se – díky psaní knih ale dluh během čtyř let splatil (za cenu podlomeného zdraví, nepomohl ani léčebný pobyt na Maltě)</a:t>
            </a:r>
          </a:p>
          <a:p>
            <a:pPr marL="285750" indent="-285750" eaLnBrk="0" hangingPunct="0">
              <a:buFontTx/>
              <a:buChar char="-"/>
            </a:pPr>
            <a:r>
              <a:rPr lang="cs-CZ" sz="1700" dirty="0" smtClean="0"/>
              <a:t>svůj dům si přestavěl na pseudogotický zámeček</a:t>
            </a:r>
            <a:endParaRPr lang="cs-CZ" sz="17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5562600"/>
          </a:xfrm>
        </p:spPr>
        <p:txBody>
          <a:bodyPr/>
          <a:lstStyle/>
          <a:p>
            <a:pPr marL="0" indent="0">
              <a:buNone/>
            </a:pPr>
            <a:r>
              <a:rPr lang="cs-CZ" sz="3000" b="1" dirty="0" smtClean="0">
                <a:solidFill>
                  <a:schemeClr val="bg1"/>
                </a:solidFill>
              </a:rPr>
              <a:t>Jezerní panna </a:t>
            </a:r>
            <a:r>
              <a:rPr lang="cs-CZ" sz="2000" dirty="0" smtClean="0"/>
              <a:t>- rozsáhlá epická skladba ze skotských dějin (panovník se zamiluje do skotské horalky)</a:t>
            </a:r>
          </a:p>
          <a:p>
            <a:pPr marL="0" indent="0">
              <a:buNone/>
            </a:pPr>
            <a:r>
              <a:rPr lang="cs-CZ" sz="3000" b="1" dirty="0" err="1" smtClean="0">
                <a:solidFill>
                  <a:schemeClr val="bg1"/>
                </a:solidFill>
              </a:rPr>
              <a:t>Waverley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sz="2000" dirty="0" smtClean="0"/>
              <a:t>- román o povstání skotských horalů proti Angličanům v r. </a:t>
            </a:r>
            <a:r>
              <a:rPr lang="cs-CZ" sz="2000" dirty="0"/>
              <a:t>1745, dokonalé zachycení doby, věrné zachycení historických skutečností a napínavě rozvíjený děj</a:t>
            </a:r>
            <a:endParaRPr lang="cs-CZ" sz="2000" dirty="0" smtClean="0"/>
          </a:p>
          <a:p>
            <a:pPr marL="0" indent="0">
              <a:buNone/>
            </a:pPr>
            <a:r>
              <a:rPr lang="cs-CZ" sz="3000" b="1" dirty="0" smtClean="0">
                <a:solidFill>
                  <a:schemeClr val="bg1"/>
                </a:solidFill>
              </a:rPr>
              <a:t>Rob Roy </a:t>
            </a:r>
            <a:r>
              <a:rPr lang="cs-CZ" dirty="0" smtClean="0"/>
              <a:t>– </a:t>
            </a:r>
            <a:r>
              <a:rPr lang="cs-CZ" sz="2000" dirty="0" smtClean="0"/>
              <a:t>román o životě skotského národního hrdiny, Roberta Roye, který na poč. 18. století bojoval proti Angličanům</a:t>
            </a:r>
          </a:p>
          <a:p>
            <a:pPr marL="0" indent="0">
              <a:buNone/>
            </a:pPr>
            <a:r>
              <a:rPr lang="cs-CZ" sz="3000" b="1" dirty="0" err="1" smtClean="0">
                <a:solidFill>
                  <a:schemeClr val="bg1"/>
                </a:solidFill>
              </a:rPr>
              <a:t>Ivanhoe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sz="2000" dirty="0"/>
              <a:t>- romantický příběh ze života statečného rytíře </a:t>
            </a:r>
            <a:r>
              <a:rPr lang="cs-CZ" sz="2000" dirty="0" err="1"/>
              <a:t>Wilfreda</a:t>
            </a:r>
            <a:r>
              <a:rPr lang="cs-CZ" sz="2000" dirty="0"/>
              <a:t> z </a:t>
            </a:r>
            <a:r>
              <a:rPr lang="cs-CZ" sz="2000" dirty="0" err="1" smtClean="0"/>
              <a:t>Ivanhoe</a:t>
            </a:r>
            <a:r>
              <a:rPr lang="cs-CZ" sz="2000" dirty="0" smtClean="0"/>
              <a:t>, který se odehrává ve 12. století za vlády Richarda Lví srdce, pověsti o zbojníku Robinu Hoodovi</a:t>
            </a:r>
          </a:p>
          <a:p>
            <a:pPr marL="0" indent="0">
              <a:buNone/>
            </a:pPr>
            <a:r>
              <a:rPr lang="cs-CZ" sz="3000" b="1" dirty="0" smtClean="0">
                <a:solidFill>
                  <a:schemeClr val="bg1"/>
                </a:solidFill>
              </a:rPr>
              <a:t>Srdce Edinburghu, Nevěsta z </a:t>
            </a:r>
            <a:r>
              <a:rPr lang="cs-CZ" sz="3000" b="1" dirty="0" err="1" smtClean="0">
                <a:solidFill>
                  <a:schemeClr val="bg1"/>
                </a:solidFill>
              </a:rPr>
              <a:t>Lammermooru</a:t>
            </a:r>
            <a:r>
              <a:rPr lang="cs-CZ" sz="3000" b="1" dirty="0" smtClean="0">
                <a:solidFill>
                  <a:schemeClr val="bg1"/>
                </a:solidFill>
              </a:rPr>
              <a:t>, Opat, </a:t>
            </a:r>
            <a:r>
              <a:rPr lang="cs-CZ" sz="3000" b="1" dirty="0" err="1" smtClean="0">
                <a:solidFill>
                  <a:schemeClr val="bg1"/>
                </a:solidFill>
              </a:rPr>
              <a:t>Quentin</a:t>
            </a:r>
            <a:r>
              <a:rPr lang="cs-CZ" sz="3000" b="1" dirty="0" smtClean="0">
                <a:solidFill>
                  <a:schemeClr val="bg1"/>
                </a:solidFill>
              </a:rPr>
              <a:t> </a:t>
            </a:r>
            <a:r>
              <a:rPr lang="cs-CZ" sz="3000" b="1" dirty="0" err="1" smtClean="0">
                <a:solidFill>
                  <a:schemeClr val="bg1"/>
                </a:solidFill>
              </a:rPr>
              <a:t>Durward</a:t>
            </a:r>
            <a:r>
              <a:rPr lang="cs-CZ" sz="3000" b="1" dirty="0" smtClean="0">
                <a:solidFill>
                  <a:schemeClr val="bg1"/>
                </a:solidFill>
              </a:rPr>
              <a:t>, Talisman, Krasavice z Perthu, Pověst o </a:t>
            </a:r>
            <a:r>
              <a:rPr lang="cs-CZ" sz="3000" b="1" dirty="0" err="1" smtClean="0">
                <a:solidFill>
                  <a:schemeClr val="bg1"/>
                </a:solidFill>
              </a:rPr>
              <a:t>Montrosovi</a:t>
            </a:r>
            <a:r>
              <a:rPr lang="cs-CZ" sz="3000" b="1" dirty="0" smtClean="0">
                <a:solidFill>
                  <a:schemeClr val="bg1"/>
                </a:solidFill>
              </a:rPr>
              <a:t> </a:t>
            </a:r>
            <a:r>
              <a:rPr lang="cs-CZ" sz="2000" dirty="0" smtClean="0"/>
              <a:t>- romány</a:t>
            </a:r>
            <a:endParaRPr lang="cs-CZ" sz="2000" dirty="0">
              <a:solidFill>
                <a:schemeClr val="bg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cs-CZ" sz="5000" b="1" dirty="0" smtClean="0">
                <a:solidFill>
                  <a:srgbClr val="FF0000"/>
                </a:solidFill>
              </a:rPr>
              <a:t>SCOTTOVO DÍLO</a:t>
            </a:r>
            <a:endParaRPr lang="cs-CZ" sz="5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62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5600" b="1" dirty="0" smtClean="0">
                <a:solidFill>
                  <a:srgbClr val="FF0000"/>
                </a:solidFill>
              </a:rPr>
              <a:t>JANE AUSTENOVÁ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(1775 – 1817)</a:t>
            </a:r>
            <a:endParaRPr lang="cs-CZ" b="1" dirty="0"/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3276600" cy="512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8" name="Obdélník 3"/>
          <p:cNvSpPr>
            <a:spLocks noChangeArrowheads="1"/>
          </p:cNvSpPr>
          <p:nvPr/>
        </p:nvSpPr>
        <p:spPr bwMode="auto">
          <a:xfrm>
            <a:off x="3505200" y="1524000"/>
            <a:ext cx="5410200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eaLnBrk="0" hangingPunct="0">
              <a:buFontTx/>
              <a:buChar char="-"/>
            </a:pPr>
            <a:r>
              <a:rPr lang="cs-CZ" dirty="0" smtClean="0"/>
              <a:t>spisovatelka, představitelka tzv. rodinného románu s ženskými hrdinkami</a:t>
            </a:r>
          </a:p>
          <a:p>
            <a:pPr marL="285750" indent="-285750" eaLnBrk="0" hangingPunct="0">
              <a:buFontTx/>
              <a:buChar char="-"/>
            </a:pPr>
            <a:r>
              <a:rPr lang="cs-CZ" dirty="0" smtClean="0"/>
              <a:t>narodila se v početné rodině reverenda</a:t>
            </a:r>
          </a:p>
          <a:p>
            <a:pPr marL="285750" indent="-285750" eaLnBrk="0" hangingPunct="0">
              <a:buFontTx/>
              <a:buChar char="-"/>
            </a:pPr>
            <a:r>
              <a:rPr lang="cs-CZ" dirty="0" smtClean="0"/>
              <a:t>získala kvalitní vzdělání na soukromých školách v Oxfordu a </a:t>
            </a:r>
            <a:r>
              <a:rPr lang="cs-CZ" dirty="0" err="1" smtClean="0"/>
              <a:t>Readingu</a:t>
            </a:r>
            <a:endParaRPr lang="cs-CZ" dirty="0" smtClean="0"/>
          </a:p>
          <a:p>
            <a:pPr marL="285750" indent="-285750" eaLnBrk="0" hangingPunct="0">
              <a:buFontTx/>
              <a:buChar char="-"/>
            </a:pPr>
            <a:r>
              <a:rPr lang="cs-CZ" dirty="0" smtClean="0"/>
              <a:t>až do smrti vedla čilý společenský život: plesy, návštěvy známých a příbuzných, návštěvy Londýna – zábavy její společenské vrstvy</a:t>
            </a:r>
          </a:p>
          <a:p>
            <a:pPr marL="285750" indent="-285750" eaLnBrk="0" hangingPunct="0">
              <a:buFontTx/>
              <a:buChar char="-"/>
            </a:pPr>
            <a:r>
              <a:rPr lang="cs-CZ" dirty="0" smtClean="0"/>
              <a:t>v lásce neměla štěstí (zrušila své jediné zasnoubení), nikdy se neprovdala</a:t>
            </a:r>
          </a:p>
          <a:p>
            <a:pPr marL="285750" indent="-285750" eaLnBrk="0" hangingPunct="0">
              <a:buFontTx/>
              <a:buChar char="-"/>
            </a:pPr>
            <a:r>
              <a:rPr lang="cs-CZ" dirty="0" smtClean="0"/>
              <a:t>r. 1801 se s rodinou přestěhovala do </a:t>
            </a:r>
            <a:r>
              <a:rPr lang="cs-CZ" dirty="0" err="1" smtClean="0"/>
              <a:t>západoanglického</a:t>
            </a:r>
            <a:r>
              <a:rPr lang="cs-CZ" dirty="0" smtClean="0"/>
              <a:t> lázeňského města </a:t>
            </a:r>
            <a:r>
              <a:rPr lang="cs-CZ" dirty="0" err="1" smtClean="0"/>
              <a:t>Bath</a:t>
            </a:r>
            <a:r>
              <a:rPr lang="cs-CZ" dirty="0" smtClean="0"/>
              <a:t> </a:t>
            </a:r>
          </a:p>
          <a:p>
            <a:pPr marL="285750" indent="-285750" eaLnBrk="0" hangingPunct="0">
              <a:buFontTx/>
              <a:buChar char="-"/>
            </a:pPr>
            <a:r>
              <a:rPr lang="cs-CZ" dirty="0" smtClean="0"/>
              <a:t>zemřela předčasně, pravděpodobně na tuberkulózu nebo </a:t>
            </a:r>
            <a:r>
              <a:rPr lang="cs-CZ" dirty="0" err="1" smtClean="0"/>
              <a:t>Addisonovu</a:t>
            </a:r>
            <a:r>
              <a:rPr lang="cs-CZ" dirty="0" smtClean="0"/>
              <a:t> chorobu (selhání nadledvinek)</a:t>
            </a:r>
          </a:p>
          <a:p>
            <a:pPr marL="285750" indent="-285750" eaLnBrk="0" hangingPunct="0">
              <a:buFontTx/>
              <a:buChar char="-"/>
            </a:pPr>
            <a:r>
              <a:rPr lang="cs-CZ" dirty="0" smtClean="0"/>
              <a:t>ve svých dílech zachycovala život venkovských vyšších vrstev, hlavními postavami bývají inteligentní a morálně silné ženy</a:t>
            </a:r>
          </a:p>
          <a:p>
            <a:pPr marL="285750" indent="-285750" eaLnBrk="0" hangingPunct="0">
              <a:buFontTx/>
              <a:buChar char="-"/>
            </a:pP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52400" y="1678564"/>
            <a:ext cx="8801100" cy="4950835"/>
          </a:xfrm>
        </p:spPr>
        <p:txBody>
          <a:bodyPr/>
          <a:lstStyle/>
          <a:p>
            <a:pPr marL="0" indent="0">
              <a:buNone/>
            </a:pPr>
            <a:r>
              <a:rPr lang="cs-CZ" sz="3500" b="1" dirty="0" smtClean="0">
                <a:solidFill>
                  <a:schemeClr val="bg1"/>
                </a:solidFill>
              </a:rPr>
              <a:t>Rozum a cit </a:t>
            </a:r>
            <a:r>
              <a:rPr lang="cs-CZ" dirty="0" smtClean="0"/>
              <a:t>– příběh citového a morálního zrání dvou sester, </a:t>
            </a:r>
            <a:r>
              <a:rPr lang="cs-CZ" dirty="0" err="1" smtClean="0"/>
              <a:t>Elinor</a:t>
            </a:r>
            <a:r>
              <a:rPr lang="cs-CZ" dirty="0" smtClean="0"/>
              <a:t> a Marianny </a:t>
            </a:r>
            <a:r>
              <a:rPr lang="cs-CZ" dirty="0" err="1" smtClean="0"/>
              <a:t>Dashwoodových</a:t>
            </a:r>
            <a:endParaRPr lang="cs-CZ" dirty="0" smtClean="0"/>
          </a:p>
          <a:p>
            <a:pPr marL="0" indent="0">
              <a:buNone/>
            </a:pPr>
            <a:r>
              <a:rPr lang="cs-CZ" sz="3500" b="1" dirty="0" smtClean="0">
                <a:solidFill>
                  <a:schemeClr val="bg1"/>
                </a:solidFill>
              </a:rPr>
              <a:t>Pýcha a předsudek </a:t>
            </a:r>
            <a:r>
              <a:rPr lang="cs-CZ" dirty="0" smtClean="0"/>
              <a:t>– nejvýznamnější román, příběh rodiny </a:t>
            </a:r>
            <a:r>
              <a:rPr lang="cs-CZ" dirty="0" err="1" smtClean="0"/>
              <a:t>Bennetových</a:t>
            </a:r>
            <a:r>
              <a:rPr lang="cs-CZ" dirty="0" smtClean="0"/>
              <a:t> (snaha matky najít ženichy pro dcery), především Elizabeth a pana </a:t>
            </a:r>
            <a:r>
              <a:rPr lang="cs-CZ" dirty="0" err="1" smtClean="0"/>
              <a:t>Darcyho</a:t>
            </a:r>
            <a:endParaRPr lang="cs-CZ" dirty="0" smtClean="0"/>
          </a:p>
          <a:p>
            <a:pPr marL="0" indent="0">
              <a:buNone/>
            </a:pPr>
            <a:r>
              <a:rPr lang="cs-CZ" sz="3500" b="1" dirty="0" err="1" smtClean="0">
                <a:solidFill>
                  <a:schemeClr val="bg1"/>
                </a:solidFill>
              </a:rPr>
              <a:t>Mansfieldské</a:t>
            </a:r>
            <a:r>
              <a:rPr lang="cs-CZ" sz="3500" b="1" dirty="0" smtClean="0">
                <a:solidFill>
                  <a:schemeClr val="bg1"/>
                </a:solidFill>
              </a:rPr>
              <a:t> panství</a:t>
            </a:r>
          </a:p>
          <a:p>
            <a:pPr marL="0" indent="0">
              <a:buNone/>
            </a:pPr>
            <a:r>
              <a:rPr lang="cs-CZ" sz="3500" b="1" dirty="0" smtClean="0">
                <a:solidFill>
                  <a:schemeClr val="bg1"/>
                </a:solidFill>
              </a:rPr>
              <a:t>Emma</a:t>
            </a:r>
          </a:p>
          <a:p>
            <a:pPr marL="0" indent="0">
              <a:buNone/>
            </a:pPr>
            <a:r>
              <a:rPr lang="cs-CZ" sz="3500" b="1" dirty="0" err="1" smtClean="0">
                <a:solidFill>
                  <a:schemeClr val="bg1"/>
                </a:solidFill>
              </a:rPr>
              <a:t>Northangerské</a:t>
            </a:r>
            <a:r>
              <a:rPr lang="cs-CZ" sz="3500" b="1" dirty="0" smtClean="0">
                <a:solidFill>
                  <a:schemeClr val="bg1"/>
                </a:solidFill>
              </a:rPr>
              <a:t> opatství</a:t>
            </a:r>
          </a:p>
          <a:p>
            <a:pPr marL="0" indent="0">
              <a:buNone/>
            </a:pPr>
            <a:r>
              <a:rPr lang="cs-CZ" sz="3500" b="1" dirty="0" smtClean="0">
                <a:solidFill>
                  <a:schemeClr val="bg1"/>
                </a:solidFill>
              </a:rPr>
              <a:t>Anna </a:t>
            </a:r>
            <a:r>
              <a:rPr lang="cs-CZ" sz="3500" b="1" dirty="0" err="1" smtClean="0">
                <a:solidFill>
                  <a:schemeClr val="bg1"/>
                </a:solidFill>
              </a:rPr>
              <a:t>Elliotová</a:t>
            </a:r>
            <a:r>
              <a:rPr lang="cs-CZ" sz="3500" b="1" dirty="0" smtClean="0">
                <a:solidFill>
                  <a:schemeClr val="bg1"/>
                </a:solidFill>
              </a:rPr>
              <a:t> (Přesvědčení)</a:t>
            </a:r>
            <a:endParaRPr lang="cs-CZ" sz="3500" b="1" dirty="0">
              <a:solidFill>
                <a:schemeClr val="bg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52400" y="152400"/>
            <a:ext cx="6705600" cy="1219200"/>
          </a:xfrm>
        </p:spPr>
        <p:txBody>
          <a:bodyPr>
            <a:normAutofit/>
          </a:bodyPr>
          <a:lstStyle/>
          <a:p>
            <a:pPr algn="ctr"/>
            <a:r>
              <a:rPr lang="cs-CZ" sz="5000" b="1" dirty="0" smtClean="0">
                <a:solidFill>
                  <a:srgbClr val="FF0000"/>
                </a:solidFill>
              </a:rPr>
              <a:t>DÍLO J. AUSTENOVÉ</a:t>
            </a:r>
            <a:endParaRPr lang="cs-CZ" sz="5000" b="1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06940"/>
            <a:ext cx="21717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735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ír">
  <a:themeElements>
    <a:clrScheme name="Papí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í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í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251</TotalTime>
  <Words>1205</Words>
  <Application>Microsoft Office PowerPoint</Application>
  <PresentationFormat>Předvádění na obrazovce (4:3)</PresentationFormat>
  <Paragraphs>115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Papír</vt:lpstr>
      <vt:lpstr>ROMANTISMUS</vt:lpstr>
      <vt:lpstr>GEORGE GORDON BYRON (1788 – 1824)</vt:lpstr>
      <vt:lpstr>BYRONOVO DÍLO</vt:lpstr>
      <vt:lpstr>PERCY BYSSHE SHELLEY (1792 – 1822)</vt:lpstr>
      <vt:lpstr>SHELLEYHO DÍLO</vt:lpstr>
      <vt:lpstr>WALTER SCOTT (1771 – 1832)</vt:lpstr>
      <vt:lpstr>SCOTTOVO DÍLO</vt:lpstr>
      <vt:lpstr>JANE AUSTENOVÁ (1775 – 1817)</vt:lpstr>
      <vt:lpstr>DÍLO J. AUSTENOVÉ</vt:lpstr>
      <vt:lpstr>ANNE (1820 – 1849), EMILY (1818 – 1848) a CHARLOTTE (1816 – 1855) BRONTËOVY</vt:lpstr>
      <vt:lpstr>ANNE BRONTËOVÁ</vt:lpstr>
      <vt:lpstr>EMILY BRONTËOVÁ</vt:lpstr>
      <vt:lpstr>CHARLOTTE BRONTËOVÁ</vt:lpstr>
      <vt:lpstr>DALŠÍ PŘEDSTAVITELÉ</vt:lpstr>
      <vt:lpstr>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intel</dc:creator>
  <cp:lastModifiedBy>Michal Oblouk</cp:lastModifiedBy>
  <cp:revision>34</cp:revision>
  <cp:lastPrinted>1601-01-01T00:00:00Z</cp:lastPrinted>
  <dcterms:created xsi:type="dcterms:W3CDTF">1601-01-01T00:00:00Z</dcterms:created>
  <dcterms:modified xsi:type="dcterms:W3CDTF">2015-03-27T14:52:19Z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