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6" r:id="rId9"/>
    <p:sldId id="265" r:id="rId10"/>
    <p:sldId id="268" r:id="rId11"/>
    <p:sldId id="269" r:id="rId12"/>
    <p:sldId id="270" r:id="rId13"/>
    <p:sldId id="260" r:id="rId14"/>
    <p:sldId id="267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93527-9EEC-4406-80C5-D4B9A54A54FF}" type="datetimeFigureOut">
              <a:rPr lang="cs-CZ" smtClean="0"/>
              <a:t>16.9.2012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DA42-13C4-4AE9-81A5-A038B118A54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93527-9EEC-4406-80C5-D4B9A54A54FF}" type="datetimeFigureOut">
              <a:rPr lang="cs-CZ" smtClean="0"/>
              <a:t>16.9.2012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DA42-13C4-4AE9-81A5-A038B118A54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93527-9EEC-4406-80C5-D4B9A54A54FF}" type="datetimeFigureOut">
              <a:rPr lang="cs-CZ" smtClean="0"/>
              <a:t>16.9.2012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DA42-13C4-4AE9-81A5-A038B118A54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93527-9EEC-4406-80C5-D4B9A54A54FF}" type="datetimeFigureOut">
              <a:rPr lang="cs-CZ" smtClean="0"/>
              <a:t>16.9.2012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DA42-13C4-4AE9-81A5-A038B118A54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93527-9EEC-4406-80C5-D4B9A54A54FF}" type="datetimeFigureOut">
              <a:rPr lang="cs-CZ" smtClean="0"/>
              <a:t>16.9.2012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DA42-13C4-4AE9-81A5-A038B118A54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93527-9EEC-4406-80C5-D4B9A54A54FF}" type="datetimeFigureOut">
              <a:rPr lang="cs-CZ" smtClean="0"/>
              <a:t>16.9.2012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DA42-13C4-4AE9-81A5-A038B118A54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93527-9EEC-4406-80C5-D4B9A54A54FF}" type="datetimeFigureOut">
              <a:rPr lang="cs-CZ" smtClean="0"/>
              <a:t>16.9.2012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DA42-13C4-4AE9-81A5-A038B118A54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93527-9EEC-4406-80C5-D4B9A54A54FF}" type="datetimeFigureOut">
              <a:rPr lang="cs-CZ" smtClean="0"/>
              <a:t>16.9.2012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DA42-13C4-4AE9-81A5-A038B118A54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93527-9EEC-4406-80C5-D4B9A54A54FF}" type="datetimeFigureOut">
              <a:rPr lang="cs-CZ" smtClean="0"/>
              <a:t>16.9.2012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DA42-13C4-4AE9-81A5-A038B118A54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93527-9EEC-4406-80C5-D4B9A54A54FF}" type="datetimeFigureOut">
              <a:rPr lang="cs-CZ" smtClean="0"/>
              <a:t>16.9.2012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DA42-13C4-4AE9-81A5-A038B118A54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93527-9EEC-4406-80C5-D4B9A54A54FF}" type="datetimeFigureOut">
              <a:rPr lang="cs-CZ" smtClean="0"/>
              <a:t>16.9.2012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954ADA42-13C4-4AE9-81A5-A038B118A54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5793527-9EEC-4406-80C5-D4B9A54A54FF}" type="datetimeFigureOut">
              <a:rPr lang="cs-CZ" smtClean="0"/>
              <a:t>16.9.2012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54ADA42-13C4-4AE9-81A5-A038B118A544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cs-CZ" sz="6000" u="sng" dirty="0" smtClean="0"/>
              <a:t>Josef Dobrovský</a:t>
            </a:r>
            <a:endParaRPr lang="cs-CZ" sz="60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81661"/>
          </a:xfrm>
        </p:spPr>
        <p:txBody>
          <a:bodyPr>
            <a:normAutofit fontScale="92500"/>
          </a:bodyPr>
          <a:lstStyle/>
          <a:p>
            <a:pPr lvl="0">
              <a:lnSpc>
                <a:spcPct val="150000"/>
              </a:lnSpc>
              <a:buClr>
                <a:srgbClr val="CC4757"/>
              </a:buClr>
            </a:pPr>
            <a:r>
              <a:rPr lang="cs-CZ" sz="2800" dirty="0">
                <a:solidFill>
                  <a:prstClr val="white"/>
                </a:solidFill>
              </a:rPr>
              <a:t>Základní škola Choltice, okres Pardubice – „Učíme se pro život“</a:t>
            </a:r>
          </a:p>
          <a:p>
            <a:pPr lvl="0">
              <a:lnSpc>
                <a:spcPct val="150000"/>
              </a:lnSpc>
              <a:buClr>
                <a:srgbClr val="CC4757"/>
              </a:buClr>
            </a:pPr>
            <a:r>
              <a:rPr lang="cs-CZ" sz="2800" dirty="0">
                <a:solidFill>
                  <a:prstClr val="white"/>
                </a:solidFill>
              </a:rPr>
              <a:t>Šablona: č. III/2 Inovace a zkvalitnění výuky pomocí ICT</a:t>
            </a:r>
          </a:p>
          <a:p>
            <a:pPr lvl="0">
              <a:lnSpc>
                <a:spcPct val="150000"/>
              </a:lnSpc>
              <a:buClr>
                <a:srgbClr val="CC4757"/>
              </a:buClr>
            </a:pPr>
            <a:r>
              <a:rPr lang="cs-CZ" sz="2800" dirty="0">
                <a:solidFill>
                  <a:prstClr val="white"/>
                </a:solidFill>
              </a:rPr>
              <a:t>Pořadové číslo: </a:t>
            </a:r>
            <a:r>
              <a:rPr lang="cs-CZ" sz="2800" dirty="0" smtClean="0">
                <a:solidFill>
                  <a:prstClr val="white"/>
                </a:solidFill>
              </a:rPr>
              <a:t>26</a:t>
            </a:r>
            <a:endParaRPr lang="cs-CZ" sz="2800" dirty="0">
              <a:solidFill>
                <a:prstClr val="white"/>
              </a:solidFill>
            </a:endParaRPr>
          </a:p>
          <a:p>
            <a:pPr lvl="0">
              <a:lnSpc>
                <a:spcPct val="150000"/>
              </a:lnSpc>
              <a:buClr>
                <a:srgbClr val="CC4757"/>
              </a:buClr>
            </a:pPr>
            <a:r>
              <a:rPr lang="cs-CZ" sz="2800" dirty="0">
                <a:solidFill>
                  <a:prstClr val="white"/>
                </a:solidFill>
              </a:rPr>
              <a:t>Autor: Machová Alena</a:t>
            </a:r>
          </a:p>
          <a:p>
            <a:pPr lvl="0">
              <a:lnSpc>
                <a:spcPct val="150000"/>
              </a:lnSpc>
              <a:buClr>
                <a:srgbClr val="CC4757"/>
              </a:buClr>
            </a:pPr>
            <a:r>
              <a:rPr lang="cs-CZ" sz="2800" dirty="0">
                <a:solidFill>
                  <a:prstClr val="white"/>
                </a:solidFill>
              </a:rPr>
              <a:t>Ověření ve výuce: 8. třída</a:t>
            </a:r>
          </a:p>
          <a:p>
            <a:pPr lvl="0">
              <a:lnSpc>
                <a:spcPct val="150000"/>
              </a:lnSpc>
              <a:buClr>
                <a:srgbClr val="CC4757"/>
              </a:buClr>
            </a:pPr>
            <a:r>
              <a:rPr lang="cs-CZ" sz="2800" dirty="0">
                <a:solidFill>
                  <a:prstClr val="white"/>
                </a:solidFill>
              </a:rPr>
              <a:t>Datum ověření: </a:t>
            </a:r>
            <a:r>
              <a:rPr lang="cs-CZ" sz="2800" dirty="0" smtClean="0">
                <a:solidFill>
                  <a:prstClr val="white"/>
                </a:solidFill>
              </a:rPr>
              <a:t>20. </a:t>
            </a:r>
            <a:r>
              <a:rPr lang="cs-CZ" sz="2800" dirty="0">
                <a:solidFill>
                  <a:prstClr val="white"/>
                </a:solidFill>
              </a:rPr>
              <a:t>3. 2012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681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04664"/>
            <a:ext cx="3588990" cy="5323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3641583" y="6052646"/>
            <a:ext cx="1417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Obrázek č. 2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271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>
            <a:normAutofit/>
          </a:bodyPr>
          <a:lstStyle/>
          <a:p>
            <a:r>
              <a:rPr lang="cs-CZ" sz="6000" dirty="0" smtClean="0"/>
              <a:t>Opakování: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81661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arenR"/>
            </a:pPr>
            <a:r>
              <a:rPr lang="cs-CZ" sz="3600" dirty="0" smtClean="0"/>
              <a:t>Ke které etapě národního obrození patří Josef Dobrovský? </a:t>
            </a:r>
          </a:p>
          <a:p>
            <a:pPr marL="742950" indent="-742950">
              <a:buFont typeface="+mj-lt"/>
              <a:buAutoNum type="arabicParenR"/>
            </a:pPr>
            <a:r>
              <a:rPr lang="cs-CZ" sz="3600" dirty="0" smtClean="0"/>
              <a:t>Přestože byl velkým vlastencem jeho díla nejsou psaná česky nýbrž?</a:t>
            </a:r>
          </a:p>
          <a:p>
            <a:pPr marL="742950" indent="-742950">
              <a:buFont typeface="+mj-lt"/>
              <a:buAutoNum type="arabicParenR"/>
            </a:pPr>
            <a:r>
              <a:rPr lang="cs-CZ" sz="3600" dirty="0" smtClean="0"/>
              <a:t>Je považován za zakladatele jakého oboru?</a:t>
            </a:r>
          </a:p>
          <a:p>
            <a:pPr marL="742950" indent="-742950">
              <a:buFont typeface="+mj-lt"/>
              <a:buAutoNum type="arabicParenR"/>
            </a:pPr>
            <a:r>
              <a:rPr lang="cs-CZ" sz="3600" dirty="0" smtClean="0"/>
              <a:t>Vyjmenujte některá z jeho děl?</a:t>
            </a:r>
          </a:p>
          <a:p>
            <a:pPr marL="742950" indent="-742950">
              <a:buFont typeface="+mj-lt"/>
              <a:buAutoNum type="arabicParenR"/>
            </a:pP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40396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/>
          </a:bodyPr>
          <a:lstStyle/>
          <a:p>
            <a:r>
              <a:rPr lang="cs-CZ" sz="6000" dirty="0" smtClean="0"/>
              <a:t>Řešení: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25677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lnSpc>
                <a:spcPct val="120000"/>
              </a:lnSpc>
              <a:buFont typeface="+mj-lt"/>
              <a:buAutoNum type="arabicParenR"/>
            </a:pPr>
            <a:r>
              <a:rPr lang="cs-CZ" sz="3900" dirty="0" smtClean="0"/>
              <a:t>1. etapa – Obranná fáze NO</a:t>
            </a:r>
          </a:p>
          <a:p>
            <a:pPr marL="742950" indent="-742950">
              <a:lnSpc>
                <a:spcPct val="120000"/>
              </a:lnSpc>
              <a:buFont typeface="+mj-lt"/>
              <a:buAutoNum type="arabicParenR"/>
            </a:pPr>
            <a:r>
              <a:rPr lang="cs-CZ" sz="3900" dirty="0" smtClean="0"/>
              <a:t>Svá díla píše německy a latinsky.</a:t>
            </a:r>
          </a:p>
          <a:p>
            <a:pPr marL="742950" indent="-742950">
              <a:lnSpc>
                <a:spcPct val="120000"/>
              </a:lnSpc>
              <a:buFont typeface="+mj-lt"/>
              <a:buAutoNum type="arabicParenR"/>
            </a:pPr>
            <a:r>
              <a:rPr lang="cs-CZ" sz="3900" dirty="0" smtClean="0"/>
              <a:t>Zakladatel slavistiky.</a:t>
            </a:r>
          </a:p>
          <a:p>
            <a:pPr marL="742950" indent="-742950">
              <a:lnSpc>
                <a:spcPct val="120000"/>
              </a:lnSpc>
              <a:buFont typeface="+mj-lt"/>
              <a:buAutoNum type="arabicParenR"/>
            </a:pPr>
            <a:r>
              <a:rPr lang="cs-CZ" sz="3900" dirty="0" smtClean="0"/>
              <a:t>Dějiny české řeči a literatury, Zevrubná mluvnice jazyka českého, Základy jazyka staroslověnského, Německo-český slovník.</a:t>
            </a:r>
          </a:p>
          <a:p>
            <a:pPr marL="742950" indent="-742950">
              <a:buFont typeface="+mj-lt"/>
              <a:buAutoNum type="arabicParenR"/>
            </a:pPr>
            <a:endParaRPr lang="cs-CZ" sz="4000" dirty="0" smtClean="0"/>
          </a:p>
          <a:p>
            <a:pPr marL="742950" indent="-742950">
              <a:buFont typeface="+mj-lt"/>
              <a:buAutoNum type="arabicParenR"/>
            </a:pP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55103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4136"/>
          </a:xfrm>
        </p:spPr>
        <p:txBody>
          <a:bodyPr>
            <a:normAutofit/>
          </a:bodyPr>
          <a:lstStyle/>
          <a:p>
            <a:r>
              <a:rPr lang="cs-CZ" sz="6000" u="sng" dirty="0" smtClean="0"/>
              <a:t>Zdroje:</a:t>
            </a:r>
            <a:endParaRPr lang="cs-CZ" sz="60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81661"/>
          </a:xfrm>
        </p:spPr>
        <p:txBody>
          <a:bodyPr>
            <a:normAutofit fontScale="92500"/>
          </a:bodyPr>
          <a:lstStyle/>
          <a:p>
            <a:pPr lvl="0">
              <a:buClr>
                <a:srgbClr val="CC4757"/>
              </a:buClr>
            </a:pPr>
            <a:r>
              <a:rPr lang="cs-CZ" sz="2800" dirty="0">
                <a:solidFill>
                  <a:prstClr val="white"/>
                </a:solidFill>
              </a:rPr>
              <a:t>Literární výchova pro 2. stupeň základní školy. 1. vyd. Praha: SPN, 2001. ISBN 80-7235-026-9. </a:t>
            </a:r>
            <a:br>
              <a:rPr lang="cs-CZ" sz="2800" dirty="0">
                <a:solidFill>
                  <a:prstClr val="white"/>
                </a:solidFill>
              </a:rPr>
            </a:br>
            <a:endParaRPr lang="cs-CZ" sz="2800" dirty="0">
              <a:solidFill>
                <a:prstClr val="white"/>
              </a:solidFill>
            </a:endParaRPr>
          </a:p>
          <a:p>
            <a:pPr lvl="0">
              <a:buClr>
                <a:srgbClr val="CC4757"/>
              </a:buClr>
            </a:pPr>
            <a:r>
              <a:rPr lang="cs-CZ" sz="2800" dirty="0">
                <a:solidFill>
                  <a:prstClr val="white"/>
                </a:solidFill>
              </a:rPr>
              <a:t>VOLHEJNOVÁ, Veronika. Čeští spisovatelé. 3. vyd. Praha: Fragment, 2011. Odkaz. ISBN 978-80-253-1273-5.</a:t>
            </a:r>
            <a:br>
              <a:rPr lang="cs-CZ" sz="2800" dirty="0">
                <a:solidFill>
                  <a:prstClr val="white"/>
                </a:solidFill>
              </a:rPr>
            </a:br>
            <a:endParaRPr lang="cs-CZ" sz="2800" dirty="0">
              <a:solidFill>
                <a:prstClr val="white"/>
              </a:solidFill>
            </a:endParaRPr>
          </a:p>
          <a:p>
            <a:pPr lvl="0">
              <a:buClr>
                <a:srgbClr val="CC4757"/>
              </a:buClr>
            </a:pPr>
            <a:r>
              <a:rPr lang="cs-CZ" sz="2800" dirty="0">
                <a:solidFill>
                  <a:prstClr val="white"/>
                </a:solidFill>
              </a:rPr>
              <a:t>SOCHROVÁ, Marie. Literatura v kostce. 2. vyd. Praha: Fragment, 1996. ISBN 80-7200-052-7. </a:t>
            </a:r>
            <a:br>
              <a:rPr lang="cs-CZ" sz="2800" dirty="0">
                <a:solidFill>
                  <a:prstClr val="white"/>
                </a:solidFill>
              </a:rPr>
            </a:br>
            <a:endParaRPr lang="cs-CZ" sz="2800" dirty="0">
              <a:solidFill>
                <a:prstClr val="white"/>
              </a:solidFill>
            </a:endParaRPr>
          </a:p>
          <a:p>
            <a:pPr lvl="0">
              <a:buClr>
                <a:srgbClr val="CC4757"/>
              </a:buClr>
            </a:pPr>
            <a:r>
              <a:rPr lang="cs-CZ" sz="2800" dirty="0">
                <a:solidFill>
                  <a:prstClr val="white"/>
                </a:solidFill>
              </a:rPr>
              <a:t>LNĚNIČKOVÁ, Jitka. České země v době obrození. 1. vyd. Praha: Albatros, 1995. ISBN 80-00-00375-9.</a:t>
            </a:r>
          </a:p>
          <a:p>
            <a:pPr lvl="0">
              <a:buClr>
                <a:srgbClr val="CC4757"/>
              </a:buClr>
            </a:pPr>
            <a:endParaRPr lang="cs-CZ" sz="2800" dirty="0">
              <a:solidFill>
                <a:prstClr val="white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200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rmAutofit/>
          </a:bodyPr>
          <a:lstStyle/>
          <a:p>
            <a:r>
              <a:rPr lang="cs-CZ" sz="6000" dirty="0" smtClean="0"/>
              <a:t>Zdroje obrázků: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28800"/>
            <a:ext cx="8496944" cy="4608512"/>
          </a:xfrm>
        </p:spPr>
        <p:txBody>
          <a:bodyPr>
            <a:normAutofit/>
          </a:bodyPr>
          <a:lstStyle/>
          <a:p>
            <a:r>
              <a:rPr lang="cs-CZ" sz="1400" dirty="0"/>
              <a:t>http://www.google.cz/imgres?q=Josef+Dobrovsk%C3%BD&amp;hl=cs&amp;sa=X&amp;biw=1366&amp;bih=667&amp;tbm=isch&amp;prmd=imvnso&amp;tbnid=iWHu5zZCz22fqM:&amp;imgrefurl=http://cs.wikipedia.org/wiki/Josef_Dobrovsk%25C3%25BD&amp;docid=gKWgP0fckfv3vM&amp;imgurl=http://</a:t>
            </a:r>
            <a:r>
              <a:rPr lang="cs-CZ" sz="1400" dirty="0" smtClean="0"/>
              <a:t>upload.wikimedia.org/wikipedia/commons/thumb/6/68/Josef_Dobrovsky_Vilimek.jpg/220px-Josef_Dobrovsky_Vilimek.jpg&amp;w=220&amp;h=269&amp;ei=zt1VUIqnHY35sgaXv4DACw&amp;zoom=1&amp;iact=rc&amp;dur=6&amp;sig=102017272120240730438&amp;page=1&amp;tbnh=134&amp;tbnw=121&amp;start=0&amp;ndsp=26&amp;ved=1t:429,r:0,s:0,i:100&amp;tx=33&amp;ty=5</a:t>
            </a:r>
          </a:p>
          <a:p>
            <a:pPr marL="0" indent="0" algn="ctr">
              <a:buNone/>
            </a:pPr>
            <a:r>
              <a:rPr lang="cs-CZ" sz="1400" dirty="0"/>
              <a:t>(</a:t>
            </a:r>
            <a:r>
              <a:rPr lang="cs-CZ" sz="1400" dirty="0" smtClean="0"/>
              <a:t>Obrázek č. 1 – 20. 3. 2012)</a:t>
            </a:r>
          </a:p>
          <a:p>
            <a:pPr marL="0" indent="0" algn="ctr">
              <a:buNone/>
            </a:pPr>
            <a:endParaRPr lang="cs-CZ" sz="1400" dirty="0"/>
          </a:p>
          <a:p>
            <a:r>
              <a:rPr lang="cs-CZ" sz="1400" dirty="0"/>
              <a:t>http://www.google.cz/imgres?q=Josef+Dobrovsk%C3%BD&amp;hl=cs&amp;sa=X&amp;biw=1366&amp;bih=667&amp;tbm=isch&amp;prmd=imvnso&amp;tbnid=sJISH9oI71GW1M:&amp;imgrefurl=http://www.antikvariatik.cz/dejiny-ceske-reci-a-literatury-svazek-4-14915&amp;docid=Bet1bjqXQNYLxM&amp;imgurl=http://</a:t>
            </a:r>
            <a:r>
              <a:rPr lang="cs-CZ" sz="1400" dirty="0" smtClean="0"/>
              <a:t>www.antikvariatik.cz/fotovelke/14915.jpg&amp;w=300&amp;h=445&amp;ei=m95VUMf1BonntQa_ooDAAw&amp;zoom=1&amp;iact=hc&amp;vpx=873&amp;vpy=282&amp;dur=3319&amp;hovh=274&amp;hovw=184&amp;tx=74&amp;ty=221&amp;sig=102017272120240730438&amp;page=3&amp;tbnh=146&amp;tbnw=131&amp;start=53&amp;ndsp=30&amp;ved=1t:429,r:19,s:53,i:328</a:t>
            </a:r>
          </a:p>
          <a:p>
            <a:pPr marL="0" indent="0" algn="ctr">
              <a:buNone/>
            </a:pPr>
            <a:r>
              <a:rPr lang="cs-CZ" sz="1400" dirty="0" smtClean="0"/>
              <a:t>(Obrázek č. 2 – 20. 3. 2012)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761779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/>
          <a:lstStyle/>
          <a:p>
            <a:pPr algn="ctr"/>
            <a:r>
              <a:rPr lang="cs-CZ" sz="6000" u="sng" dirty="0">
                <a:ln w="500">
                  <a:solidFill>
                    <a:srgbClr val="FFF9E5">
                      <a:shade val="20000"/>
                      <a:satMod val="350000"/>
                    </a:srgbClr>
                  </a:solidFill>
                </a:ln>
                <a:solidFill>
                  <a:srgbClr val="FFF9E5">
                    <a:tint val="100000"/>
                    <a:satMod val="250000"/>
                  </a:srgbClr>
                </a:solidFill>
                <a:effectLst>
                  <a:outerShdw blurRad="30000" dist="30000" dir="2700000" algn="tl" rotWithShape="0">
                    <a:srgbClr val="30356E">
                      <a:shade val="45000"/>
                      <a:satMod val="150000"/>
                      <a:alpha val="90000"/>
                    </a:srgbClr>
                  </a:outerShdw>
                </a:effectLst>
              </a:rPr>
              <a:t>Josef Dobrovský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276872"/>
            <a:ext cx="6864691" cy="3097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258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/>
          <a:lstStyle/>
          <a:p>
            <a:r>
              <a:rPr lang="cs-CZ" sz="6000" u="sng" dirty="0">
                <a:ln w="500">
                  <a:solidFill>
                    <a:srgbClr val="FFF9E5">
                      <a:shade val="20000"/>
                      <a:satMod val="350000"/>
                    </a:srgbClr>
                  </a:solidFill>
                </a:ln>
                <a:solidFill>
                  <a:srgbClr val="FFF9E5">
                    <a:tint val="100000"/>
                    <a:satMod val="250000"/>
                  </a:srgbClr>
                </a:solidFill>
                <a:effectLst>
                  <a:outerShdw blurRad="30000" dist="30000" dir="2700000" algn="tl" rotWithShape="0">
                    <a:srgbClr val="30356E">
                      <a:shade val="45000"/>
                      <a:satMod val="150000"/>
                      <a:alpha val="90000"/>
                    </a:srgbClr>
                  </a:outerShdw>
                </a:effectLst>
              </a:rPr>
              <a:t>Metodika: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09653"/>
          </a:xfrm>
        </p:spPr>
        <p:txBody>
          <a:bodyPr/>
          <a:lstStyle/>
          <a:p>
            <a:pPr lvl="0">
              <a:buClr>
                <a:srgbClr val="CC4757"/>
              </a:buClr>
            </a:pPr>
            <a:r>
              <a:rPr lang="cs-CZ" dirty="0">
                <a:solidFill>
                  <a:prstClr val="white"/>
                </a:solidFill>
              </a:rPr>
              <a:t>Žákům promítneme prezentaci, kterou lze doplnit vlastním výkladem.</a:t>
            </a:r>
          </a:p>
          <a:p>
            <a:pPr lvl="0">
              <a:buClr>
                <a:srgbClr val="CC4757"/>
              </a:buClr>
            </a:pPr>
            <a:r>
              <a:rPr lang="cs-CZ" dirty="0">
                <a:solidFill>
                  <a:prstClr val="white"/>
                </a:solidFill>
              </a:rPr>
              <a:t>Z prezentace vybereme několik nejdůležitějších poznámek jako zápis. </a:t>
            </a:r>
          </a:p>
          <a:p>
            <a:pPr lvl="0">
              <a:buClr>
                <a:srgbClr val="CC4757"/>
              </a:buClr>
            </a:pPr>
            <a:r>
              <a:rPr lang="cs-CZ" dirty="0">
                <a:solidFill>
                  <a:prstClr val="white"/>
                </a:solidFill>
              </a:rPr>
              <a:t>Pro kontrolu pozornosti žáků při výkladu je určen závěrečný test.</a:t>
            </a:r>
            <a:br>
              <a:rPr lang="cs-CZ" dirty="0">
                <a:solidFill>
                  <a:prstClr val="white"/>
                </a:solidFill>
              </a:rPr>
            </a:br>
            <a:endParaRPr lang="cs-CZ" dirty="0">
              <a:solidFill>
                <a:prstClr val="white"/>
              </a:solidFill>
            </a:endParaRPr>
          </a:p>
          <a:p>
            <a:pPr lvl="0">
              <a:buClr>
                <a:srgbClr val="CC4757"/>
              </a:buClr>
            </a:pPr>
            <a:r>
              <a:rPr lang="cs-CZ" u="sng" dirty="0">
                <a:solidFill>
                  <a:prstClr val="white"/>
                </a:solidFill>
              </a:rPr>
              <a:t>Klíčová slova:</a:t>
            </a:r>
            <a:r>
              <a:rPr lang="cs-CZ" dirty="0">
                <a:solidFill>
                  <a:prstClr val="white"/>
                </a:solidFill>
              </a:rPr>
              <a:t> </a:t>
            </a:r>
            <a:r>
              <a:rPr lang="cs-CZ" dirty="0" smtClean="0">
                <a:solidFill>
                  <a:prstClr val="white"/>
                </a:solidFill>
              </a:rPr>
              <a:t>jazykověda, slavistika, mluvnice češtiny, vlastenectví.</a:t>
            </a:r>
            <a:endParaRPr lang="cs-CZ" dirty="0">
              <a:solidFill>
                <a:prstClr val="white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952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cs-CZ" sz="6000" dirty="0" smtClean="0"/>
              <a:t>Josef Dobrovský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5400600"/>
          </a:xfrm>
        </p:spPr>
        <p:txBody>
          <a:bodyPr>
            <a:normAutofit lnSpcReduction="10000"/>
          </a:bodyPr>
          <a:lstStyle/>
          <a:p>
            <a:pPr algn="ctr"/>
            <a:r>
              <a:rPr lang="cs-CZ" sz="4000" dirty="0" smtClean="0">
                <a:latin typeface="Gabriola" pitchFamily="82" charset="0"/>
              </a:rPr>
              <a:t>Vůdčí osobnost 1. etapy národního obrození.</a:t>
            </a:r>
          </a:p>
          <a:p>
            <a:r>
              <a:rPr lang="cs-CZ" sz="4000" dirty="0">
                <a:latin typeface="Gabriola" pitchFamily="82" charset="0"/>
              </a:rPr>
              <a:t>K</a:t>
            </a:r>
            <a:r>
              <a:rPr lang="cs-CZ" sz="4000" dirty="0" smtClean="0">
                <a:latin typeface="Gabriola" pitchFamily="82" charset="0"/>
              </a:rPr>
              <a:t>něz</a:t>
            </a:r>
            <a:r>
              <a:rPr lang="cs-CZ" sz="4000" dirty="0">
                <a:latin typeface="Gabriola" pitchFamily="82" charset="0"/>
              </a:rPr>
              <a:t>, jezuita, český filolog, historik a zakladatel slavistiky v českých zemích. Je považován za vzor kriticky důsledného, racionálního osvícenského vědce.</a:t>
            </a:r>
            <a:endParaRPr lang="cs-CZ" sz="4000" dirty="0" smtClean="0">
              <a:latin typeface="Gabriola" pitchFamily="82" charset="0"/>
            </a:endParaRPr>
          </a:p>
          <a:p>
            <a:pPr>
              <a:lnSpc>
                <a:spcPct val="150000"/>
              </a:lnSpc>
            </a:pPr>
            <a:r>
              <a:rPr lang="cs-CZ" sz="4000" dirty="0" smtClean="0"/>
              <a:t>Narodil se 17</a:t>
            </a:r>
            <a:r>
              <a:rPr lang="cs-CZ" sz="4000" dirty="0"/>
              <a:t>. srpna 1753 </a:t>
            </a:r>
            <a:r>
              <a:rPr lang="cs-CZ" sz="4000" dirty="0" err="1"/>
              <a:t>Ďarmoty</a:t>
            </a:r>
            <a:r>
              <a:rPr lang="cs-CZ" sz="4000" dirty="0"/>
              <a:t>, nyní </a:t>
            </a:r>
            <a:r>
              <a:rPr lang="cs-CZ" sz="4000" dirty="0" err="1"/>
              <a:t>Balassagyarmat</a:t>
            </a:r>
            <a:r>
              <a:rPr lang="cs-CZ" sz="4000" dirty="0"/>
              <a:t>, </a:t>
            </a:r>
            <a:r>
              <a:rPr lang="cs-CZ" sz="4000" dirty="0" smtClean="0"/>
              <a:t>Maďarsko.</a:t>
            </a:r>
            <a:endParaRPr lang="cs-CZ" sz="4000" dirty="0"/>
          </a:p>
          <a:p>
            <a:pPr>
              <a:lnSpc>
                <a:spcPct val="150000"/>
              </a:lnSpc>
            </a:pPr>
            <a:r>
              <a:rPr lang="cs-CZ" sz="4000" dirty="0" smtClean="0"/>
              <a:t>Zemřel 6</a:t>
            </a:r>
            <a:r>
              <a:rPr lang="cs-CZ" sz="4000" dirty="0"/>
              <a:t>. ledna </a:t>
            </a:r>
            <a:r>
              <a:rPr lang="cs-CZ" sz="4000" dirty="0" smtClean="0"/>
              <a:t>1829, Brno.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457530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445" y="404664"/>
            <a:ext cx="4392487" cy="537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3741457" y="6069267"/>
            <a:ext cx="135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Obrázek č. 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1198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/>
          </a:bodyPr>
          <a:lstStyle/>
          <a:p>
            <a:r>
              <a:rPr lang="cs-CZ" sz="6000" dirty="0" smtClean="0"/>
              <a:t>Životopis: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472608"/>
          </a:xfrm>
        </p:spPr>
        <p:txBody>
          <a:bodyPr>
            <a:normAutofit fontScale="92500"/>
          </a:bodyPr>
          <a:lstStyle/>
          <a:p>
            <a:r>
              <a:rPr lang="cs-CZ" dirty="0"/>
              <a:t>Byl synem vojína Jakuba Doubravského (změnu jména způsobil chybný zápis v matrice). Jeho otec byl brzy přeložen do Klatov a rodina Dobrovského se usadila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 </a:t>
            </a:r>
            <a:r>
              <a:rPr lang="cs-CZ" dirty="0"/>
              <a:t>Horšovském Týně. V jeho rodině se mluvilo německy, česky se naučil až na gymnáziu v Havlíčkově Brodě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/>
              <a:t>tehdy Německý Brod), kde </a:t>
            </a:r>
            <a:r>
              <a:rPr lang="cs-CZ" dirty="0" smtClean="0"/>
              <a:t>studoval.</a:t>
            </a:r>
          </a:p>
          <a:p>
            <a:r>
              <a:rPr lang="cs-CZ" dirty="0" smtClean="0"/>
              <a:t>Roku </a:t>
            </a:r>
            <a:r>
              <a:rPr lang="cs-CZ" dirty="0"/>
              <a:t>1769 odešel Dobrovský studovat filosofii do </a:t>
            </a:r>
            <a:r>
              <a:rPr lang="cs-CZ" dirty="0" smtClean="0"/>
              <a:t>Prahy, později zde dokončoval i studia teologie. V </a:t>
            </a:r>
            <a:r>
              <a:rPr lang="cs-CZ" dirty="0"/>
              <a:t>roce 1787 jej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 </a:t>
            </a:r>
            <a:r>
              <a:rPr lang="cs-CZ" dirty="0"/>
              <a:t>Hradci Králové biskup Jan </a:t>
            </a:r>
            <a:r>
              <a:rPr lang="cs-CZ" dirty="0" err="1"/>
              <a:t>Leopod</a:t>
            </a:r>
            <a:r>
              <a:rPr lang="cs-CZ" dirty="0"/>
              <a:t> </a:t>
            </a:r>
            <a:r>
              <a:rPr lang="cs-CZ" dirty="0" err="1"/>
              <a:t>Hay</a:t>
            </a:r>
            <a:r>
              <a:rPr lang="cs-CZ" dirty="0"/>
              <a:t> vysvětil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na kněze. V </a:t>
            </a:r>
            <a:r>
              <a:rPr lang="cs-CZ" dirty="0"/>
              <a:t>letech 1776–1787 působil jako učitel filozofie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matematiky u hrabat Nosticů. V této době s nimi navštívil Rusko a </a:t>
            </a:r>
            <a:r>
              <a:rPr lang="cs-CZ" dirty="0" smtClean="0"/>
              <a:t>Švédsko.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5606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/>
          </a:bodyPr>
          <a:lstStyle/>
          <a:p>
            <a:r>
              <a:rPr lang="cs-CZ" sz="6000" dirty="0" smtClean="0"/>
              <a:t>Životopis: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/>
          <a:lstStyle/>
          <a:p>
            <a:r>
              <a:rPr lang="cs-CZ" dirty="0" smtClean="0"/>
              <a:t>Zabýval se studiem nejstarších dějin, literárním dějepisem, proslavil se jako filolog – </a:t>
            </a:r>
            <a:r>
              <a:rPr lang="cs-CZ" b="1" u="sng" dirty="0" smtClean="0"/>
              <a:t>zakladatel slavistiky.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b="1" u="sng" dirty="0" smtClean="0"/>
              <a:t>Kritickým vědeckým přístupem navázal na osvícenství</a:t>
            </a:r>
            <a:r>
              <a:rPr lang="cs-CZ" dirty="0" smtClean="0"/>
              <a:t> – hesla: víra v rozum, důraz na pravdivé poznání světa.</a:t>
            </a:r>
          </a:p>
          <a:p>
            <a:r>
              <a:rPr lang="cs-CZ" dirty="0" smtClean="0"/>
              <a:t>Na základě svých zkoumání </a:t>
            </a:r>
            <a:r>
              <a:rPr lang="cs-CZ" b="1" u="sng" dirty="0" smtClean="0"/>
              <a:t>se stavěl kriticky </a:t>
            </a:r>
            <a:br>
              <a:rPr lang="cs-CZ" b="1" u="sng" dirty="0" smtClean="0"/>
            </a:br>
            <a:r>
              <a:rPr lang="cs-CZ" b="1" u="sng" dirty="0" smtClean="0"/>
              <a:t>k nalezenému Rukopisu zelenohorskému</a:t>
            </a:r>
            <a:r>
              <a:rPr lang="cs-CZ" dirty="0" smtClean="0"/>
              <a:t> a jako první ho </a:t>
            </a:r>
            <a:r>
              <a:rPr lang="cs-CZ" b="1" u="sng" dirty="0" smtClean="0"/>
              <a:t>označil za podvrh</a:t>
            </a:r>
            <a:r>
              <a:rPr lang="cs-CZ" dirty="0" smtClean="0"/>
              <a:t>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02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/>
          </a:bodyPr>
          <a:lstStyle/>
          <a:p>
            <a:r>
              <a:rPr lang="cs-CZ" sz="6000" dirty="0" smtClean="0"/>
              <a:t>Zajímavosti: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/>
          <a:lstStyle/>
          <a:p>
            <a:r>
              <a:rPr lang="cs-CZ" dirty="0" smtClean="0"/>
              <a:t>Ač byl Dobrovský velký vlastenec a znalec slovanských jazyků a českého zvlášť, napsal všechny své stěžejní vědecké práce německy a latinsky.</a:t>
            </a:r>
          </a:p>
          <a:p>
            <a:r>
              <a:rPr lang="cs-CZ" dirty="0" smtClean="0"/>
              <a:t>Celý svůj život zasvětil studiu českého jazyka, ale sám propadal skepsi a nevěřil v obnovu spisovného jazyka, v získání ztracených pozic češtiny jako kulturní řeči.</a:t>
            </a:r>
          </a:p>
          <a:p>
            <a:r>
              <a:rPr lang="cs-CZ" dirty="0" smtClean="0"/>
              <a:t>Přesto vytvořil předpoklady k ustálení spisovného jazyka a podílel se na základech obrozenecké literatury.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19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/>
          </a:bodyPr>
          <a:lstStyle/>
          <a:p>
            <a:r>
              <a:rPr lang="cs-CZ" sz="6000" dirty="0" smtClean="0"/>
              <a:t>Dílo:</a:t>
            </a:r>
            <a:endParaRPr lang="cs-CZ" sz="6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256584"/>
          </a:xfrm>
        </p:spPr>
        <p:txBody>
          <a:bodyPr/>
          <a:lstStyle/>
          <a:p>
            <a:r>
              <a:rPr lang="cs-CZ" u="sng" dirty="0" smtClean="0"/>
              <a:t>Dějiny české řeči a literatury</a:t>
            </a:r>
            <a:r>
              <a:rPr lang="cs-CZ" dirty="0" smtClean="0"/>
              <a:t> (1792) – německy psané dílo, věnoval se v něm literární historii.</a:t>
            </a:r>
          </a:p>
          <a:p>
            <a:r>
              <a:rPr lang="cs-CZ" u="sng" dirty="0" smtClean="0"/>
              <a:t>Zevrubná mluvnice jazyka českého</a:t>
            </a:r>
            <a:r>
              <a:rPr lang="cs-CZ" dirty="0" smtClean="0"/>
              <a:t> (1809) </a:t>
            </a:r>
            <a:br>
              <a:rPr lang="cs-CZ" dirty="0" smtClean="0"/>
            </a:br>
            <a:r>
              <a:rPr lang="cs-CZ" dirty="0" smtClean="0"/>
              <a:t>– psáno německy, shrnuje mluvnické zásady, položeny základy pro budoucí spisovnou češtinu. Vzorem mu byla čeština doby veleslavínské.</a:t>
            </a:r>
          </a:p>
          <a:p>
            <a:r>
              <a:rPr lang="cs-CZ" u="sng" dirty="0" smtClean="0"/>
              <a:t>Základy jazyka staroslověnského</a:t>
            </a:r>
            <a:r>
              <a:rPr lang="cs-CZ" dirty="0" smtClean="0"/>
              <a:t> (1822) – psáno latinsky, první vědecká mluvnice staroslověnštiny.</a:t>
            </a:r>
          </a:p>
          <a:p>
            <a:r>
              <a:rPr lang="cs-CZ" u="sng" dirty="0" smtClean="0"/>
              <a:t>Německo – český slovník</a:t>
            </a:r>
            <a:r>
              <a:rPr lang="cs-CZ" dirty="0" smtClean="0"/>
              <a:t> (1802, 1821) – dvojdílný.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194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331</TotalTime>
  <Words>459</Words>
  <Application>Microsoft Office PowerPoint</Application>
  <PresentationFormat>Předvádění na obrazovce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Deluxe</vt:lpstr>
      <vt:lpstr>Josef Dobrovský</vt:lpstr>
      <vt:lpstr>Josef Dobrovský</vt:lpstr>
      <vt:lpstr>Metodika:</vt:lpstr>
      <vt:lpstr>Josef Dobrovský</vt:lpstr>
      <vt:lpstr>Prezentace aplikace PowerPoint</vt:lpstr>
      <vt:lpstr>Životopis:</vt:lpstr>
      <vt:lpstr>Životopis:</vt:lpstr>
      <vt:lpstr>Zajímavosti:</vt:lpstr>
      <vt:lpstr>Dílo:</vt:lpstr>
      <vt:lpstr>Prezentace aplikace PowerPoint</vt:lpstr>
      <vt:lpstr>Opakování:</vt:lpstr>
      <vt:lpstr>Řešení:</vt:lpstr>
      <vt:lpstr>Zdroje:</vt:lpstr>
      <vt:lpstr>Zdroje obrázků: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Josef Dobrovský</dc:title>
  <dc:creator>Machová Alena</dc:creator>
  <cp:lastModifiedBy>Machová Alena</cp:lastModifiedBy>
  <cp:revision>33</cp:revision>
  <dcterms:created xsi:type="dcterms:W3CDTF">2012-09-13T04:57:38Z</dcterms:created>
  <dcterms:modified xsi:type="dcterms:W3CDTF">2012-09-16T14:50:27Z</dcterms:modified>
</cp:coreProperties>
</file>