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Obrázek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852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852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Obrázek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Obrázek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852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0" y="1436040"/>
            <a:ext cx="9142920" cy="44640"/>
          </a:xfrm>
          <a:prstGeom prst="rect">
            <a:avLst/>
          </a:prstGeom>
          <a:solidFill>
            <a:srgbClr val="FFFFFF"/>
          </a:solidFill>
          <a:ln w="47880"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0" y="0"/>
            <a:ext cx="9142920" cy="143280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2920" cy="513432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128200"/>
            <a:ext cx="9142920" cy="44640"/>
          </a:xfrm>
          <a:prstGeom prst="rect">
            <a:avLst/>
          </a:prstGeom>
          <a:solidFill>
            <a:srgbClr val="FFFFFF"/>
          </a:solidFill>
          <a:ln w="47880"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1436040"/>
            <a:ext cx="9142920" cy="44640"/>
          </a:xfrm>
          <a:prstGeom prst="rect">
            <a:avLst/>
          </a:prstGeom>
          <a:solidFill>
            <a:srgbClr val="FFFFFF"/>
          </a:solidFill>
          <a:ln w="47880"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0" y="0"/>
            <a:ext cx="9142920" cy="143280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1436040"/>
            <a:ext cx="9142920" cy="44640"/>
          </a:xfrm>
          <a:prstGeom prst="rect">
            <a:avLst/>
          </a:prstGeom>
          <a:solidFill>
            <a:srgbClr val="FFFFFF"/>
          </a:solidFill>
          <a:ln w="47880"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0" y="0"/>
            <a:ext cx="9142920" cy="143280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PlaceHolder 3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11640" y="1917000"/>
            <a:ext cx="8076240" cy="230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45720" bIns="0"/>
          <a:lstStyle/>
          <a:p>
            <a:pPr>
              <a:lnSpc>
                <a:spcPct val="100000"/>
              </a:lnSpc>
            </a:pPr>
            <a:r>
              <a:rPr lang="cs-CZ" sz="4700" b="1" strike="noStrike" spc="-1" dirty="0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Základní informace o přijímacím řízení na střední školy ve školní roce </a:t>
            </a:r>
            <a:r>
              <a:rPr lang="cs-CZ" sz="4700" b="1" strike="noStrike" spc="-1" dirty="0" smtClean="0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2020/ 2021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0" y="155520"/>
            <a:ext cx="91429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Hodně štěstí při výběru střední školy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4" name="Picture 2"/>
          <p:cNvPicPr/>
          <p:nvPr/>
        </p:nvPicPr>
        <p:blipFill>
          <a:blip r:embed="rId2"/>
          <a:stretch/>
        </p:blipFill>
        <p:spPr>
          <a:xfrm>
            <a:off x="971640" y="1484640"/>
            <a:ext cx="7335360" cy="5183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152280"/>
            <a:ext cx="8228520" cy="124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Autor obrázku: Zuzana Ondrová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Kde hledat informace o oborech a středních školách?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0" y="1556640"/>
            <a:ext cx="9142920" cy="57607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Webové stránky středních škol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Výstavy škol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Dny otevřených dveří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Brožura </a:t>
            </a:r>
            <a:r>
              <a:rPr lang="cs-CZ" sz="2400" b="0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Atlas školství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v Karlovarském kraji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propagační materiály škol na nástěnce školy (pro žáky)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třídní učitel, konzultace s poradkyní pro volbu povolání po telefonické domluvě na tel 352 352 194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po domluvě v IPS Úřadu práce v Sokolově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,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tel. 352 327 390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Při výběru střední školy zvažte zejména: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0" y="2061000"/>
            <a:ext cx="8685720" cy="43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zda disponuji potřebnými schopnostmi ke zvládnutí učebního nebo studijního oboru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možnost pokračovat ve studiu na VŠ nebo VOŠ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šanci na uplatnění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na pracovním trhu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Další zdroje informací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0" y="1628640"/>
            <a:ext cx="9142920" cy="522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Na </a:t>
            </a: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www.infoabsolvent.cz</a:t>
            </a:r>
            <a:r>
              <a:rPr lang="cs-CZ" sz="2800" b="0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najdete především úplnou vzdělávací nabídku všech středních a vyšších odborných škol v ČR s množstvím informací o každé škole i oboru vzdělání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www.atlasskolstvi.cz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www.stredniskoly.cz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www.scio.cz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www.gwo.cz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www.istp.cz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Do kdy přihlášku podat?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0" y="1556640"/>
            <a:ext cx="9142920" cy="530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Přihlášky na příslušné střední školy musí být odevzdány nejpozději do </a:t>
            </a:r>
            <a:r>
              <a:rPr lang="cs-CZ" sz="2800" b="1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1. 3. </a:t>
            </a:r>
            <a:r>
              <a:rPr lang="cs-CZ" sz="2800" b="1" strike="noStrike" spc="-1" dirty="0" smtClean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2021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Přihlášky na střední školy </a:t>
            </a:r>
            <a:r>
              <a:rPr lang="cs-CZ" sz="2800" b="1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s talentovými zkouškami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nejpozději do </a:t>
            </a:r>
            <a:r>
              <a:rPr lang="cs-CZ" sz="2800" b="1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30. </a:t>
            </a:r>
            <a:r>
              <a:rPr lang="cs-CZ" sz="2800" b="1" strike="noStrike" spc="-1" dirty="0" smtClean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11.2020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Uchazeč se může přihlásit nejvýše na 2 obory k </a:t>
            </a:r>
            <a:r>
              <a:rPr lang="cs-CZ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30</a:t>
            </a: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.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11. a na 2 obory k 1. 3.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Nezapomeňte na </a:t>
            </a:r>
            <a:r>
              <a:rPr lang="cs-CZ" sz="2800" b="1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lékařské vyšetření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(pokud ho škola požaduje)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Jak probíhá přijímací řízení?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0" y="2133000"/>
            <a:ext cx="8963280" cy="472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Školní přijímací zkoušky </a:t>
            </a:r>
            <a:r>
              <a:rPr lang="cs-CZ" sz="2800" b="1" strike="noStrike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v oborech bez TZ a bez MT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od </a:t>
            </a:r>
            <a:r>
              <a:rPr lang="cs-CZ" sz="3200" b="1" strike="noStrike" spc="-1" dirty="0" smtClean="0">
                <a:solidFill>
                  <a:srgbClr val="FF66C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22</a:t>
            </a:r>
            <a:r>
              <a:rPr lang="cs-CZ" sz="2800" b="1" strike="noStrike" spc="-1" dirty="0" smtClean="0">
                <a:solidFill>
                  <a:srgbClr val="FF66C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. </a:t>
            </a:r>
            <a:r>
              <a:rPr lang="cs-CZ" sz="2800" b="1" strike="noStrike" spc="-1" dirty="0">
                <a:solidFill>
                  <a:srgbClr val="FF66C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4. do 30. 4. </a:t>
            </a:r>
            <a:r>
              <a:rPr lang="cs-CZ" sz="2800" b="1" strike="noStrike" spc="-1" dirty="0" smtClean="0">
                <a:solidFill>
                  <a:srgbClr val="FF66C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2021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Talentové zkoušky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se konají v termínech: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od </a:t>
            </a:r>
            <a:r>
              <a:rPr lang="cs-CZ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15</a:t>
            </a: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.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1. do </a:t>
            </a:r>
            <a:r>
              <a:rPr lang="cs-CZ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31</a:t>
            </a: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.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1. </a:t>
            </a: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2021</a:t>
            </a:r>
            <a:endParaRPr lang="cs-CZ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Gymnázium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se sportovní přípravou od 2. 1. do 15. 2. </a:t>
            </a: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2021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Přijímací zkoušky (jednotné i školní) do maturitních oborů bez TZ od 12. 4. do </a:t>
            </a:r>
            <a:r>
              <a:rPr lang="cs-CZ" sz="2800" b="1" strike="noStrike" spc="-1" dirty="0" smtClean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28. </a:t>
            </a:r>
            <a:r>
              <a:rPr lang="cs-CZ" sz="2800" b="1" strike="noStrike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4. </a:t>
            </a:r>
            <a:r>
              <a:rPr lang="cs-CZ" sz="2800" b="1" strike="noStrike" spc="-1" dirty="0" smtClean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2021</a:t>
            </a:r>
            <a:endParaRPr lang="cs-CZ" sz="1800" b="0" strike="noStrike" spc="-1" dirty="0">
              <a:solidFill>
                <a:schemeClr val="accent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chemeClr val="accent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Jak si přihlášku opatřit?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0" y="1989000"/>
            <a:ext cx="8820472" cy="47523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Nejpozději do </a:t>
            </a:r>
            <a:r>
              <a:rPr lang="cs-CZ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10. 2</a:t>
            </a: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. 2020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každý žák</a:t>
            </a:r>
            <a:r>
              <a:rPr lang="cs-CZ" sz="2800" b="1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obdrží na naší škole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</a:t>
            </a:r>
            <a:r>
              <a:rPr lang="cs-CZ" sz="2800" b="0" strike="noStrike" spc="-1" dirty="0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 přihlášky s doplněnými známkami a zápisový lístek proti podpisu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Vydá jim je p. </a:t>
            </a: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Veselá</a:t>
            </a: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 základě ustanovení § 5 vyhlášky č. 233/2020 Sb., o některých zvláštních pravidlech </a:t>
            </a:r>
            <a:r>
              <a:rPr lang="cs-CZ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 vzdělávání </a:t>
            </a:r>
            <a:r>
              <a:rPr lang="cs-CZ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 souvislosti s mimořádnými opatřeními při epidemii </a:t>
            </a:r>
            <a:r>
              <a:rPr lang="cs-CZ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koronaviru</a:t>
            </a:r>
            <a:r>
              <a:rPr lang="cs-CZ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SARS CoV-2</a:t>
            </a:r>
            <a:r>
              <a:rPr lang="cs-CZ" i="1" spc="-1" dirty="0" smtClean="0">
                <a:solidFill>
                  <a:schemeClr val="accent2"/>
                </a:solidFill>
                <a:uFill>
                  <a:solidFill>
                    <a:srgbClr val="FFFFFF"/>
                  </a:solidFill>
                </a:uFill>
              </a:rPr>
              <a:t>, nelze </a:t>
            </a:r>
            <a:r>
              <a:rPr lang="cs-CZ" i="1" spc="-1" dirty="0">
                <a:solidFill>
                  <a:schemeClr val="accent2"/>
                </a:solidFill>
                <a:uFill>
                  <a:solidFill>
                    <a:srgbClr val="FFFFFF"/>
                  </a:solidFill>
                </a:uFill>
              </a:rPr>
              <a:t>v rámci kritérií přijímacího řízení ve školním roce 2020/2021 hodnotit </a:t>
            </a:r>
            <a:r>
              <a:rPr lang="cs-CZ" i="1" spc="-1" dirty="0" smtClean="0">
                <a:solidFill>
                  <a:schemeClr val="accent2"/>
                </a:solidFill>
                <a:uFill>
                  <a:solidFill>
                    <a:srgbClr val="FFFFFF"/>
                  </a:solidFill>
                </a:uFill>
              </a:rPr>
              <a:t>hodnocení na </a:t>
            </a:r>
            <a:r>
              <a:rPr lang="cs-CZ" i="1" spc="-1" dirty="0">
                <a:solidFill>
                  <a:schemeClr val="accent2"/>
                </a:solidFill>
                <a:uFill>
                  <a:solidFill>
                    <a:srgbClr val="FFFFFF"/>
                  </a:solidFill>
                </a:uFill>
              </a:rPr>
              <a:t>vysvědčení za druhé pololetí školního roku 2019/2020.</a:t>
            </a:r>
            <a:endParaRPr lang="cs-CZ" sz="1800" b="0" i="1" strike="noStrike" spc="-1" dirty="0">
              <a:solidFill>
                <a:schemeClr val="accent2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Co je to zápisový lístek?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0" y="1484640"/>
            <a:ext cx="8963280" cy="537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Slouží k potvrzení úmyslu uchazeče stát se žákem příslušné školy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Každý uchazeč obdrží </a:t>
            </a: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jeden</a:t>
            </a:r>
            <a:r>
              <a:rPr lang="cs-CZ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zápisový lístek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Svůj úmysl vzdělávat se na dané střední škole potvrdí uchazeč odevzdáním zápisového lístku řediteli školy, do které byl přijat, a to nejpozději </a:t>
            </a: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do 10 pracovních dnů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ode dne oznámení rozhodnutí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Při ztrátě ZL je nutné osobně zažádat o opětovné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    vydání u ředitelky ZŠ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155520"/>
            <a:ext cx="8228520" cy="125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F388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Zápisový lístek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0" y="1628640"/>
            <a:ext cx="9035280" cy="489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720" tIns="91440" rIns="90000" bIns="45000"/>
          <a:lstStyle/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Škola, která do uvedené lhůty zápisový lístek neobdrží, uchazeče vyškrtne a nabídne jeho místo v dalším kole přijímacího řízení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Zápisový lístek může uchazeč </a:t>
            </a:r>
            <a:r>
              <a:rPr lang="cs-CZ" sz="2800" b="0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uplatnit </a:t>
            </a: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pouze jednou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 To neplatí v pouze v případě, že byl žák přijat na       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      základě </a:t>
            </a:r>
            <a:r>
              <a:rPr lang="cs-CZ" sz="2800" b="1" strike="noStrike" spc="-1">
                <a:solidFill>
                  <a:srgbClr val="75005F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odvolání a v případě, po uplatnění ZL do oboru s talentovou zkouškou byl následně přijat do oboru bez talentové zkoušky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8840" indent="-31896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</TotalTime>
  <Words>518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o přijímacím řízení na střední školy ve školní roce 2014 / 2015</dc:title>
  <dc:creator>Vil</dc:creator>
  <cp:lastModifiedBy>Uživatel systému Windows</cp:lastModifiedBy>
  <cp:revision>21</cp:revision>
  <dcterms:created xsi:type="dcterms:W3CDTF">2014-09-13T11:39:25Z</dcterms:created>
  <dcterms:modified xsi:type="dcterms:W3CDTF">2020-09-07T13:35:17Z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